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57"/>
  </p:notesMasterIdLst>
  <p:sldIdLst>
    <p:sldId id="1743" r:id="rId5"/>
    <p:sldId id="760" r:id="rId6"/>
    <p:sldId id="270" r:id="rId7"/>
    <p:sldId id="1834" r:id="rId8"/>
    <p:sldId id="259" r:id="rId9"/>
    <p:sldId id="260" r:id="rId10"/>
    <p:sldId id="261" r:id="rId11"/>
    <p:sldId id="1852" r:id="rId12"/>
    <p:sldId id="1838" r:id="rId13"/>
    <p:sldId id="264" r:id="rId14"/>
    <p:sldId id="1835" r:id="rId15"/>
    <p:sldId id="266" r:id="rId16"/>
    <p:sldId id="268" r:id="rId17"/>
    <p:sldId id="1836" r:id="rId18"/>
    <p:sldId id="1840" r:id="rId19"/>
    <p:sldId id="777" r:id="rId20"/>
    <p:sldId id="686" r:id="rId21"/>
    <p:sldId id="275" r:id="rId22"/>
    <p:sldId id="276" r:id="rId23"/>
    <p:sldId id="278" r:id="rId24"/>
    <p:sldId id="280" r:id="rId25"/>
    <p:sldId id="279" r:id="rId26"/>
    <p:sldId id="281" r:id="rId27"/>
    <p:sldId id="282" r:id="rId28"/>
    <p:sldId id="283" r:id="rId29"/>
    <p:sldId id="1839" r:id="rId30"/>
    <p:sldId id="630" r:id="rId31"/>
    <p:sldId id="1816" r:id="rId32"/>
    <p:sldId id="607" r:id="rId33"/>
    <p:sldId id="602" r:id="rId34"/>
    <p:sldId id="617" r:id="rId35"/>
    <p:sldId id="619" r:id="rId36"/>
    <p:sldId id="622" r:id="rId37"/>
    <p:sldId id="627" r:id="rId38"/>
    <p:sldId id="633" r:id="rId39"/>
    <p:sldId id="1846" r:id="rId40"/>
    <p:sldId id="1847" r:id="rId41"/>
    <p:sldId id="1851" r:id="rId42"/>
    <p:sldId id="1850" r:id="rId43"/>
    <p:sldId id="625" r:id="rId44"/>
    <p:sldId id="626" r:id="rId45"/>
    <p:sldId id="1848" r:id="rId46"/>
    <p:sldId id="1849" r:id="rId47"/>
    <p:sldId id="1844" r:id="rId48"/>
    <p:sldId id="1829" r:id="rId49"/>
    <p:sldId id="1831" r:id="rId50"/>
    <p:sldId id="1830" r:id="rId51"/>
    <p:sldId id="1832" r:id="rId52"/>
    <p:sldId id="1833" r:id="rId53"/>
    <p:sldId id="1815" r:id="rId54"/>
    <p:sldId id="1845" r:id="rId55"/>
    <p:sldId id="1744" r:id="rId5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Callaway" initials="CC" lastIdx="2" clrIdx="0">
    <p:extLst>
      <p:ext uri="{19B8F6BF-5375-455C-9EA6-DF929625EA0E}">
        <p15:presenceInfo xmlns:p15="http://schemas.microsoft.com/office/powerpoint/2012/main" userId="S::Crystal.Callaway@doe.k12.ga.us::a592ade4-f8de-40f8-9d88-c44e48acdb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79660" autoAdjust="0"/>
  </p:normalViewPr>
  <p:slideViewPr>
    <p:cSldViewPr snapToGrid="0">
      <p:cViewPr varScale="1">
        <p:scale>
          <a:sx n="100" d="100"/>
          <a:sy n="100" d="100"/>
        </p:scale>
        <p:origin x="1456" y="176"/>
      </p:cViewPr>
      <p:guideLst/>
    </p:cSldViewPr>
  </p:slideViewPr>
  <p:notesTextViewPr>
    <p:cViewPr>
      <p:scale>
        <a:sx n="1" d="1"/>
        <a:sy n="1" d="1"/>
      </p:scale>
      <p:origin x="0" y="0"/>
    </p:cViewPr>
  </p:notesTextViewPr>
  <p:sorterViewPr>
    <p:cViewPr>
      <p:scale>
        <a:sx n="100" d="100"/>
        <a:sy n="100" d="100"/>
      </p:scale>
      <p:origin x="0" y="-14371"/>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BF093-FB8C-4098-8359-83637FA1C7AE}" type="doc">
      <dgm:prSet loTypeId="urn:microsoft.com/office/officeart/2005/8/layout/hList7" loCatId="process" qsTypeId="urn:microsoft.com/office/officeart/2005/8/quickstyle/simple1" qsCatId="simple" csTypeId="urn:microsoft.com/office/officeart/2005/8/colors/colorful1" csCatId="colorful" phldr="1"/>
      <dgm:spPr/>
    </dgm:pt>
    <dgm:pt modelId="{277762B0-5154-4948-8D28-95E979219EAE}">
      <dgm:prSet phldrT="[Text]" custT="1"/>
      <dgm:spPr/>
      <dgm:t>
        <a:bodyPr/>
        <a:lstStyle/>
        <a:p>
          <a:r>
            <a:rPr lang="en-US" sz="1800">
              <a:latin typeface="Arial" panose="020B0604020202020204" pitchFamily="34" charset="0"/>
              <a:cs typeface="Arial" panose="020B0604020202020204" pitchFamily="34" charset="0"/>
            </a:rPr>
            <a:t>Abilities</a:t>
          </a:r>
        </a:p>
      </dgm:t>
    </dgm:pt>
    <dgm:pt modelId="{629397C1-823B-4E71-8219-C67C785D4E5D}" type="parTrans" cxnId="{2A8B932A-847A-4382-B30B-94D6B8FFEB9C}">
      <dgm:prSet/>
      <dgm:spPr/>
      <dgm:t>
        <a:bodyPr/>
        <a:lstStyle/>
        <a:p>
          <a:endParaRPr lang="en-US"/>
        </a:p>
      </dgm:t>
    </dgm:pt>
    <dgm:pt modelId="{D6B0E77F-3E32-43DE-BC9B-062D980D35B2}" type="sibTrans" cxnId="{2A8B932A-847A-4382-B30B-94D6B8FFEB9C}">
      <dgm:prSet/>
      <dgm:spPr/>
      <dgm:t>
        <a:bodyPr/>
        <a:lstStyle/>
        <a:p>
          <a:endParaRPr lang="en-US"/>
        </a:p>
      </dgm:t>
    </dgm:pt>
    <dgm:pt modelId="{8BD80604-3DBC-4A32-B7AE-427799EE330C}">
      <dgm:prSet phldrT="[Text]" custT="1"/>
      <dgm:spPr/>
      <dgm:t>
        <a:bodyPr/>
        <a:lstStyle/>
        <a:p>
          <a:r>
            <a:rPr lang="en-US" sz="1600">
              <a:latin typeface="Arial" panose="020B0604020202020204" pitchFamily="34" charset="0"/>
              <a:cs typeface="Arial" panose="020B0604020202020204" pitchFamily="34" charset="0"/>
            </a:rPr>
            <a:t>Presentation</a:t>
          </a:r>
        </a:p>
      </dgm:t>
    </dgm:pt>
    <dgm:pt modelId="{D3ECA51C-D8CC-4CB5-89B7-807AC9B99AD9}" type="parTrans" cxnId="{E708F47C-85A8-4BED-A99F-E4F0DC67A10D}">
      <dgm:prSet/>
      <dgm:spPr/>
      <dgm:t>
        <a:bodyPr/>
        <a:lstStyle/>
        <a:p>
          <a:endParaRPr lang="en-US"/>
        </a:p>
      </dgm:t>
    </dgm:pt>
    <dgm:pt modelId="{BECFE6C7-5F9C-45F9-B5CF-B5FB64777713}" type="sibTrans" cxnId="{E708F47C-85A8-4BED-A99F-E4F0DC67A10D}">
      <dgm:prSet/>
      <dgm:spPr/>
      <dgm:t>
        <a:bodyPr/>
        <a:lstStyle/>
        <a:p>
          <a:endParaRPr lang="en-US"/>
        </a:p>
      </dgm:t>
    </dgm:pt>
    <dgm:pt modelId="{997B4B24-171A-4CB0-9702-700D2F132082}">
      <dgm:prSet phldrT="[Text]" custT="1"/>
      <dgm:spPr/>
      <dgm:t>
        <a:bodyPr/>
        <a:lstStyle/>
        <a:p>
          <a:r>
            <a:rPr lang="en-US" sz="1800">
              <a:latin typeface="Arial" panose="020B0604020202020204" pitchFamily="34" charset="0"/>
              <a:cs typeface="Arial" panose="020B0604020202020204" pitchFamily="34" charset="0"/>
            </a:rPr>
            <a:t>Materials</a:t>
          </a:r>
        </a:p>
      </dgm:t>
    </dgm:pt>
    <dgm:pt modelId="{734349ED-5646-4531-A61A-87F450151554}" type="parTrans" cxnId="{16A396F1-B8F6-4DAB-A073-509187F294A8}">
      <dgm:prSet/>
      <dgm:spPr/>
      <dgm:t>
        <a:bodyPr/>
        <a:lstStyle/>
        <a:p>
          <a:endParaRPr lang="en-US"/>
        </a:p>
      </dgm:t>
    </dgm:pt>
    <dgm:pt modelId="{BD7D2C4E-4B5F-41D6-B55C-5310BE4FDC52}" type="sibTrans" cxnId="{16A396F1-B8F6-4DAB-A073-509187F294A8}">
      <dgm:prSet/>
      <dgm:spPr/>
      <dgm:t>
        <a:bodyPr/>
        <a:lstStyle/>
        <a:p>
          <a:endParaRPr lang="en-US"/>
        </a:p>
      </dgm:t>
    </dgm:pt>
    <dgm:pt modelId="{2B59671C-F33D-4A91-B672-54984D6B5E12}">
      <dgm:prSet phldrT="[Text]" custT="1"/>
      <dgm:spPr/>
      <dgm:t>
        <a:bodyPr/>
        <a:lstStyle/>
        <a:p>
          <a:r>
            <a:rPr lang="en-US" sz="1800">
              <a:latin typeface="Arial" panose="020B0604020202020204" pitchFamily="34" charset="0"/>
              <a:cs typeface="Arial" panose="020B0604020202020204" pitchFamily="34" charset="0"/>
            </a:rPr>
            <a:t>Cautions</a:t>
          </a:r>
        </a:p>
      </dgm:t>
    </dgm:pt>
    <dgm:pt modelId="{C42E11F6-A4EA-4251-BB33-96B4B421D354}" type="parTrans" cxnId="{307D35D6-F935-4692-B105-CBF23A326BB6}">
      <dgm:prSet/>
      <dgm:spPr/>
      <dgm:t>
        <a:bodyPr/>
        <a:lstStyle/>
        <a:p>
          <a:endParaRPr lang="en-US"/>
        </a:p>
      </dgm:t>
    </dgm:pt>
    <dgm:pt modelId="{D2959CBD-69D2-45A7-9EDC-D69CE1A9F53F}" type="sibTrans" cxnId="{307D35D6-F935-4692-B105-CBF23A326BB6}">
      <dgm:prSet/>
      <dgm:spPr/>
      <dgm:t>
        <a:bodyPr/>
        <a:lstStyle/>
        <a:p>
          <a:endParaRPr lang="en-US"/>
        </a:p>
      </dgm:t>
    </dgm:pt>
    <dgm:pt modelId="{D4AFC68D-D41A-4248-A4A4-B242B6952515}">
      <dgm:prSet custT="1"/>
      <dgm:spPr/>
      <dgm:t>
        <a:bodyPr/>
        <a:lstStyle/>
        <a:p>
          <a:r>
            <a:rPr lang="en-US" sz="1800">
              <a:latin typeface="Arial" panose="020B0604020202020204" pitchFamily="34" charset="0"/>
              <a:cs typeface="Arial" panose="020B0604020202020204" pitchFamily="34" charset="0"/>
            </a:rPr>
            <a:t>Setting</a:t>
          </a:r>
        </a:p>
      </dgm:t>
    </dgm:pt>
    <dgm:pt modelId="{79833FE9-3ECC-447D-977C-C2DA4BDFE5DB}" type="parTrans" cxnId="{BAC55080-9B72-45AF-9D79-53AF0828FD64}">
      <dgm:prSet/>
      <dgm:spPr/>
      <dgm:t>
        <a:bodyPr/>
        <a:lstStyle/>
        <a:p>
          <a:endParaRPr lang="en-US"/>
        </a:p>
      </dgm:t>
    </dgm:pt>
    <dgm:pt modelId="{3611FE85-F041-40C5-BC2D-5DB5518C1066}" type="sibTrans" cxnId="{BAC55080-9B72-45AF-9D79-53AF0828FD64}">
      <dgm:prSet/>
      <dgm:spPr/>
      <dgm:t>
        <a:bodyPr/>
        <a:lstStyle/>
        <a:p>
          <a:endParaRPr lang="en-US"/>
        </a:p>
      </dgm:t>
    </dgm:pt>
    <dgm:pt modelId="{D48FEA18-A24D-4707-80AE-DC2A8C291B03}" type="pres">
      <dgm:prSet presAssocID="{270BF093-FB8C-4098-8359-83637FA1C7AE}" presName="Name0" presStyleCnt="0">
        <dgm:presLayoutVars>
          <dgm:dir/>
          <dgm:resizeHandles val="exact"/>
        </dgm:presLayoutVars>
      </dgm:prSet>
      <dgm:spPr/>
    </dgm:pt>
    <dgm:pt modelId="{D5BC7924-3B19-4CF9-8D0C-4DA8D9E20071}" type="pres">
      <dgm:prSet presAssocID="{270BF093-FB8C-4098-8359-83637FA1C7AE}" presName="fgShape" presStyleLbl="fgShp" presStyleIdx="0" presStyleCnt="1"/>
      <dgm:spPr/>
    </dgm:pt>
    <dgm:pt modelId="{426792D2-9F1E-4442-944B-F66AB7DD657D}" type="pres">
      <dgm:prSet presAssocID="{270BF093-FB8C-4098-8359-83637FA1C7AE}" presName="linComp" presStyleCnt="0"/>
      <dgm:spPr/>
    </dgm:pt>
    <dgm:pt modelId="{B589E2B7-750F-463F-B442-CFAED57DB12D}" type="pres">
      <dgm:prSet presAssocID="{277762B0-5154-4948-8D28-95E979219EAE}" presName="compNode" presStyleCnt="0"/>
      <dgm:spPr/>
    </dgm:pt>
    <dgm:pt modelId="{423B2116-71BE-46E0-A397-2962AE1343DC}" type="pres">
      <dgm:prSet presAssocID="{277762B0-5154-4948-8D28-95E979219EAE}" presName="bkgdShape" presStyleLbl="node1" presStyleIdx="0" presStyleCnt="5" custLinFactNeighborY="-1186"/>
      <dgm:spPr/>
    </dgm:pt>
    <dgm:pt modelId="{0B70042F-244F-4240-888A-6DF598943544}" type="pres">
      <dgm:prSet presAssocID="{277762B0-5154-4948-8D28-95E979219EAE}" presName="nodeTx" presStyleLbl="node1" presStyleIdx="0" presStyleCnt="5">
        <dgm:presLayoutVars>
          <dgm:bulletEnabled val="1"/>
        </dgm:presLayoutVars>
      </dgm:prSet>
      <dgm:spPr/>
    </dgm:pt>
    <dgm:pt modelId="{99E7F1B5-383F-4E9C-8CBB-B0C2F02BB375}" type="pres">
      <dgm:prSet presAssocID="{277762B0-5154-4948-8D28-95E979219EAE}" presName="invisiNode" presStyleLbl="node1" presStyleIdx="0" presStyleCnt="5"/>
      <dgm:spPr/>
    </dgm:pt>
    <dgm:pt modelId="{B2FFDE32-8DBF-4F3F-BB3B-F30694898015}" type="pres">
      <dgm:prSet presAssocID="{277762B0-5154-4948-8D28-95E979219EA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son in wheelchair"/>
        </a:ext>
      </dgm:extLst>
    </dgm:pt>
    <dgm:pt modelId="{5B1C9637-95A9-48E3-ADAC-A0BE7C56EE68}" type="pres">
      <dgm:prSet presAssocID="{D6B0E77F-3E32-43DE-BC9B-062D980D35B2}" presName="sibTrans" presStyleLbl="sibTrans2D1" presStyleIdx="0" presStyleCnt="0"/>
      <dgm:spPr/>
    </dgm:pt>
    <dgm:pt modelId="{18F574EC-A5C8-4C4F-99DF-B90D0E8681E6}" type="pres">
      <dgm:prSet presAssocID="{D4AFC68D-D41A-4248-A4A4-B242B6952515}" presName="compNode" presStyleCnt="0"/>
      <dgm:spPr/>
    </dgm:pt>
    <dgm:pt modelId="{D3AB4361-CB73-439A-8365-1F05795F32DE}" type="pres">
      <dgm:prSet presAssocID="{D4AFC68D-D41A-4248-A4A4-B242B6952515}" presName="bkgdShape" presStyleLbl="node1" presStyleIdx="1" presStyleCnt="5"/>
      <dgm:spPr/>
    </dgm:pt>
    <dgm:pt modelId="{6A20F16C-7136-402A-9FEF-B8D7C239B560}" type="pres">
      <dgm:prSet presAssocID="{D4AFC68D-D41A-4248-A4A4-B242B6952515}" presName="nodeTx" presStyleLbl="node1" presStyleIdx="1" presStyleCnt="5">
        <dgm:presLayoutVars>
          <dgm:bulletEnabled val="1"/>
        </dgm:presLayoutVars>
      </dgm:prSet>
      <dgm:spPr/>
    </dgm:pt>
    <dgm:pt modelId="{060A8BAA-CA72-4D13-B1EA-DB1B343654E3}" type="pres">
      <dgm:prSet presAssocID="{D4AFC68D-D41A-4248-A4A4-B242B6952515}" presName="invisiNode" presStyleLbl="node1" presStyleIdx="1" presStyleCnt="5"/>
      <dgm:spPr/>
    </dgm:pt>
    <dgm:pt modelId="{BFD8C8D4-27E7-421D-993B-BF26830E1295}" type="pres">
      <dgm:prSet presAssocID="{D4AFC68D-D41A-4248-A4A4-B242B6952515}" presName="imagNode" presStyleLbl="fgImgPlace1" presStyleIdx="1" presStyleCnt="5" custLinFactNeighborX="-61" custLinFactNeighborY="701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86902C8C-B13D-42FF-B824-46CAD9B04899}" type="pres">
      <dgm:prSet presAssocID="{3611FE85-F041-40C5-BC2D-5DB5518C1066}" presName="sibTrans" presStyleLbl="sibTrans2D1" presStyleIdx="0" presStyleCnt="0"/>
      <dgm:spPr/>
    </dgm:pt>
    <dgm:pt modelId="{29BC614B-AD02-4927-9B43-D1B2F61CDAE7}" type="pres">
      <dgm:prSet presAssocID="{8BD80604-3DBC-4A32-B7AE-427799EE330C}" presName="compNode" presStyleCnt="0"/>
      <dgm:spPr/>
    </dgm:pt>
    <dgm:pt modelId="{B958FB0F-7664-467E-A391-E9777C10CF0F}" type="pres">
      <dgm:prSet presAssocID="{8BD80604-3DBC-4A32-B7AE-427799EE330C}" presName="bkgdShape" presStyleLbl="node1" presStyleIdx="2" presStyleCnt="5" custLinFactNeighborX="0"/>
      <dgm:spPr/>
    </dgm:pt>
    <dgm:pt modelId="{76F74606-87FC-4C63-810A-4FB3A34F0CD6}" type="pres">
      <dgm:prSet presAssocID="{8BD80604-3DBC-4A32-B7AE-427799EE330C}" presName="nodeTx" presStyleLbl="node1" presStyleIdx="2" presStyleCnt="5">
        <dgm:presLayoutVars>
          <dgm:bulletEnabled val="1"/>
        </dgm:presLayoutVars>
      </dgm:prSet>
      <dgm:spPr/>
    </dgm:pt>
    <dgm:pt modelId="{BB9B1653-6A34-4B86-A175-0FFF2AA372E4}" type="pres">
      <dgm:prSet presAssocID="{8BD80604-3DBC-4A32-B7AE-427799EE330C}" presName="invisiNode" presStyleLbl="node1" presStyleIdx="2" presStyleCnt="5"/>
      <dgm:spPr/>
    </dgm:pt>
    <dgm:pt modelId="{2C6ED891-DBB4-4574-9470-7AA48EBDFEE6}" type="pres">
      <dgm:prSet presAssocID="{8BD80604-3DBC-4A32-B7AE-427799EE330C}" presName="imagNode" presStyleLbl="fgImgPlace1" presStyleIdx="2"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Monitor"/>
        </a:ext>
      </dgm:extLst>
    </dgm:pt>
    <dgm:pt modelId="{91E81590-5D65-4033-B679-068594E8D0BE}" type="pres">
      <dgm:prSet presAssocID="{BECFE6C7-5F9C-45F9-B5CF-B5FB64777713}" presName="sibTrans" presStyleLbl="sibTrans2D1" presStyleIdx="0" presStyleCnt="0"/>
      <dgm:spPr/>
    </dgm:pt>
    <dgm:pt modelId="{06E99AE6-3D17-455C-9020-96204B5D02DA}" type="pres">
      <dgm:prSet presAssocID="{997B4B24-171A-4CB0-9702-700D2F132082}" presName="compNode" presStyleCnt="0"/>
      <dgm:spPr/>
    </dgm:pt>
    <dgm:pt modelId="{F7CF5EBA-E3A6-4C9F-A66C-299B57E1F3B8}" type="pres">
      <dgm:prSet presAssocID="{997B4B24-171A-4CB0-9702-700D2F132082}" presName="bkgdShape" presStyleLbl="node1" presStyleIdx="3" presStyleCnt="5"/>
      <dgm:spPr/>
    </dgm:pt>
    <dgm:pt modelId="{C9497838-5CEA-4B50-A9E7-9AA345316216}" type="pres">
      <dgm:prSet presAssocID="{997B4B24-171A-4CB0-9702-700D2F132082}" presName="nodeTx" presStyleLbl="node1" presStyleIdx="3" presStyleCnt="5">
        <dgm:presLayoutVars>
          <dgm:bulletEnabled val="1"/>
        </dgm:presLayoutVars>
      </dgm:prSet>
      <dgm:spPr/>
    </dgm:pt>
    <dgm:pt modelId="{584B7613-89BE-4481-9BA6-D162F48EC0DE}" type="pres">
      <dgm:prSet presAssocID="{997B4B24-171A-4CB0-9702-700D2F132082}" presName="invisiNode" presStyleLbl="node1" presStyleIdx="3" presStyleCnt="5"/>
      <dgm:spPr/>
    </dgm:pt>
    <dgm:pt modelId="{1F86FFB2-56E9-4784-A0F2-DE18DD75532A}" type="pres">
      <dgm:prSet presAssocID="{997B4B24-171A-4CB0-9702-700D2F132082}" presName="imagNode" presStyleLbl="fgImgPlace1" presStyleIdx="3"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list"/>
        </a:ext>
      </dgm:extLst>
    </dgm:pt>
    <dgm:pt modelId="{24EB425D-F1B5-44F8-AA1F-68CE7EFE0EE5}" type="pres">
      <dgm:prSet presAssocID="{BD7D2C4E-4B5F-41D6-B55C-5310BE4FDC52}" presName="sibTrans" presStyleLbl="sibTrans2D1" presStyleIdx="0" presStyleCnt="0"/>
      <dgm:spPr/>
    </dgm:pt>
    <dgm:pt modelId="{6B74ED59-7CA3-4823-BC6E-0931C125589B}" type="pres">
      <dgm:prSet presAssocID="{2B59671C-F33D-4A91-B672-54984D6B5E12}" presName="compNode" presStyleCnt="0"/>
      <dgm:spPr/>
    </dgm:pt>
    <dgm:pt modelId="{5093E9B7-B118-49E7-A516-D0757F78AAE0}" type="pres">
      <dgm:prSet presAssocID="{2B59671C-F33D-4A91-B672-54984D6B5E12}" presName="bkgdShape" presStyleLbl="node1" presStyleIdx="4" presStyleCnt="5"/>
      <dgm:spPr/>
    </dgm:pt>
    <dgm:pt modelId="{2AC662E0-0DD6-4D38-BFBF-4F6CA59C5E83}" type="pres">
      <dgm:prSet presAssocID="{2B59671C-F33D-4A91-B672-54984D6B5E12}" presName="nodeTx" presStyleLbl="node1" presStyleIdx="4" presStyleCnt="5">
        <dgm:presLayoutVars>
          <dgm:bulletEnabled val="1"/>
        </dgm:presLayoutVars>
      </dgm:prSet>
      <dgm:spPr/>
    </dgm:pt>
    <dgm:pt modelId="{F283746E-1F9F-419F-9D72-FFD67A16BB07}" type="pres">
      <dgm:prSet presAssocID="{2B59671C-F33D-4A91-B672-54984D6B5E12}" presName="invisiNode" presStyleLbl="node1" presStyleIdx="4" presStyleCnt="5"/>
      <dgm:spPr/>
    </dgm:pt>
    <dgm:pt modelId="{E4110644-B59E-44A8-93D4-9AFB6F39955B}" type="pres">
      <dgm:prSet presAssocID="{2B59671C-F33D-4A91-B672-54984D6B5E12}" presName="imagNode" presStyleLbl="fgImgPlace1" presStyleIdx="4" presStyleCnt="5" custLinFactNeighborX="-2629" custLinFactNeighborY="2990"/>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Warning"/>
        </a:ext>
      </dgm:extLst>
    </dgm:pt>
  </dgm:ptLst>
  <dgm:cxnLst>
    <dgm:cxn modelId="{3077D204-5E29-48CE-8A81-78CDF1598777}" type="presOf" srcId="{3611FE85-F041-40C5-BC2D-5DB5518C1066}" destId="{86902C8C-B13D-42FF-B824-46CAD9B04899}" srcOrd="0" destOrd="0" presId="urn:microsoft.com/office/officeart/2005/8/layout/hList7"/>
    <dgm:cxn modelId="{5486CE07-947C-4BAC-A0AE-6D91C19932A1}" type="presOf" srcId="{2B59671C-F33D-4A91-B672-54984D6B5E12}" destId="{2AC662E0-0DD6-4D38-BFBF-4F6CA59C5E83}" srcOrd="1" destOrd="0" presId="urn:microsoft.com/office/officeart/2005/8/layout/hList7"/>
    <dgm:cxn modelId="{90C86823-4AB7-4DDC-81F2-74D87DF05721}" type="presOf" srcId="{BD7D2C4E-4B5F-41D6-B55C-5310BE4FDC52}" destId="{24EB425D-F1B5-44F8-AA1F-68CE7EFE0EE5}" srcOrd="0" destOrd="0" presId="urn:microsoft.com/office/officeart/2005/8/layout/hList7"/>
    <dgm:cxn modelId="{D1B3B523-ABA1-44B9-BEF4-67939029A5CF}" type="presOf" srcId="{2B59671C-F33D-4A91-B672-54984D6B5E12}" destId="{5093E9B7-B118-49E7-A516-D0757F78AAE0}" srcOrd="0" destOrd="0" presId="urn:microsoft.com/office/officeart/2005/8/layout/hList7"/>
    <dgm:cxn modelId="{2A8B932A-847A-4382-B30B-94D6B8FFEB9C}" srcId="{270BF093-FB8C-4098-8359-83637FA1C7AE}" destId="{277762B0-5154-4948-8D28-95E979219EAE}" srcOrd="0" destOrd="0" parTransId="{629397C1-823B-4E71-8219-C67C785D4E5D}" sibTransId="{D6B0E77F-3E32-43DE-BC9B-062D980D35B2}"/>
    <dgm:cxn modelId="{2D0A1C36-0446-4B35-B338-6F90AFD3796C}" type="presOf" srcId="{997B4B24-171A-4CB0-9702-700D2F132082}" destId="{C9497838-5CEA-4B50-A9E7-9AA345316216}" srcOrd="1" destOrd="0" presId="urn:microsoft.com/office/officeart/2005/8/layout/hList7"/>
    <dgm:cxn modelId="{ADB94F3F-3C5E-4BAD-B1FF-43BDB33709C1}" type="presOf" srcId="{8BD80604-3DBC-4A32-B7AE-427799EE330C}" destId="{B958FB0F-7664-467E-A391-E9777C10CF0F}" srcOrd="0" destOrd="0" presId="urn:microsoft.com/office/officeart/2005/8/layout/hList7"/>
    <dgm:cxn modelId="{B169075B-D112-49C7-A367-BF622DE5B4A7}" type="presOf" srcId="{997B4B24-171A-4CB0-9702-700D2F132082}" destId="{F7CF5EBA-E3A6-4C9F-A66C-299B57E1F3B8}" srcOrd="0" destOrd="0" presId="urn:microsoft.com/office/officeart/2005/8/layout/hList7"/>
    <dgm:cxn modelId="{C290BD6E-DF14-4090-8D83-DCD4EC4F0777}" type="presOf" srcId="{277762B0-5154-4948-8D28-95E979219EAE}" destId="{423B2116-71BE-46E0-A397-2962AE1343DC}" srcOrd="0" destOrd="0" presId="urn:microsoft.com/office/officeart/2005/8/layout/hList7"/>
    <dgm:cxn modelId="{E708F47C-85A8-4BED-A99F-E4F0DC67A10D}" srcId="{270BF093-FB8C-4098-8359-83637FA1C7AE}" destId="{8BD80604-3DBC-4A32-B7AE-427799EE330C}" srcOrd="2" destOrd="0" parTransId="{D3ECA51C-D8CC-4CB5-89B7-807AC9B99AD9}" sibTransId="{BECFE6C7-5F9C-45F9-B5CF-B5FB64777713}"/>
    <dgm:cxn modelId="{BAC55080-9B72-45AF-9D79-53AF0828FD64}" srcId="{270BF093-FB8C-4098-8359-83637FA1C7AE}" destId="{D4AFC68D-D41A-4248-A4A4-B242B6952515}" srcOrd="1" destOrd="0" parTransId="{79833FE9-3ECC-447D-977C-C2DA4BDFE5DB}" sibTransId="{3611FE85-F041-40C5-BC2D-5DB5518C1066}"/>
    <dgm:cxn modelId="{CEEBB689-2D04-4905-AFB7-973B69B78EB8}" type="presOf" srcId="{D6B0E77F-3E32-43DE-BC9B-062D980D35B2}" destId="{5B1C9637-95A9-48E3-ADAC-A0BE7C56EE68}" srcOrd="0" destOrd="0" presId="urn:microsoft.com/office/officeart/2005/8/layout/hList7"/>
    <dgm:cxn modelId="{05B75F91-EC02-400B-AAF4-CE2E3A3132C0}" type="presOf" srcId="{8BD80604-3DBC-4A32-B7AE-427799EE330C}" destId="{76F74606-87FC-4C63-810A-4FB3A34F0CD6}" srcOrd="1" destOrd="0" presId="urn:microsoft.com/office/officeart/2005/8/layout/hList7"/>
    <dgm:cxn modelId="{223A1396-287C-4C84-911F-5A4C5A460364}" type="presOf" srcId="{D4AFC68D-D41A-4248-A4A4-B242B6952515}" destId="{D3AB4361-CB73-439A-8365-1F05795F32DE}" srcOrd="0" destOrd="0" presId="urn:microsoft.com/office/officeart/2005/8/layout/hList7"/>
    <dgm:cxn modelId="{E72D2D9C-CA25-467E-AABA-01E5C3CAAB49}" type="presOf" srcId="{D4AFC68D-D41A-4248-A4A4-B242B6952515}" destId="{6A20F16C-7136-402A-9FEF-B8D7C239B560}" srcOrd="1" destOrd="0" presId="urn:microsoft.com/office/officeart/2005/8/layout/hList7"/>
    <dgm:cxn modelId="{AC96AB9C-4488-4B3A-963F-4BA1312C7C08}" type="presOf" srcId="{277762B0-5154-4948-8D28-95E979219EAE}" destId="{0B70042F-244F-4240-888A-6DF598943544}" srcOrd="1" destOrd="0" presId="urn:microsoft.com/office/officeart/2005/8/layout/hList7"/>
    <dgm:cxn modelId="{53FC5FA8-1577-4554-8C63-4A69FBCF0CE6}" type="presOf" srcId="{BECFE6C7-5F9C-45F9-B5CF-B5FB64777713}" destId="{91E81590-5D65-4033-B679-068594E8D0BE}" srcOrd="0" destOrd="0" presId="urn:microsoft.com/office/officeart/2005/8/layout/hList7"/>
    <dgm:cxn modelId="{307D35D6-F935-4692-B105-CBF23A326BB6}" srcId="{270BF093-FB8C-4098-8359-83637FA1C7AE}" destId="{2B59671C-F33D-4A91-B672-54984D6B5E12}" srcOrd="4" destOrd="0" parTransId="{C42E11F6-A4EA-4251-BB33-96B4B421D354}" sibTransId="{D2959CBD-69D2-45A7-9EDC-D69CE1A9F53F}"/>
    <dgm:cxn modelId="{C8CBA9EC-A624-4113-85CC-4F9979AB32AD}" type="presOf" srcId="{270BF093-FB8C-4098-8359-83637FA1C7AE}" destId="{D48FEA18-A24D-4707-80AE-DC2A8C291B03}" srcOrd="0" destOrd="0" presId="urn:microsoft.com/office/officeart/2005/8/layout/hList7"/>
    <dgm:cxn modelId="{16A396F1-B8F6-4DAB-A073-509187F294A8}" srcId="{270BF093-FB8C-4098-8359-83637FA1C7AE}" destId="{997B4B24-171A-4CB0-9702-700D2F132082}" srcOrd="3" destOrd="0" parTransId="{734349ED-5646-4531-A61A-87F450151554}" sibTransId="{BD7D2C4E-4B5F-41D6-B55C-5310BE4FDC52}"/>
    <dgm:cxn modelId="{C21AD6ED-FCED-4E60-A9B6-8120C7DFBDA2}" type="presParOf" srcId="{D48FEA18-A24D-4707-80AE-DC2A8C291B03}" destId="{D5BC7924-3B19-4CF9-8D0C-4DA8D9E20071}" srcOrd="0" destOrd="0" presId="urn:microsoft.com/office/officeart/2005/8/layout/hList7"/>
    <dgm:cxn modelId="{505254EC-5F2B-40AE-9ADB-A3911BA4FB49}" type="presParOf" srcId="{D48FEA18-A24D-4707-80AE-DC2A8C291B03}" destId="{426792D2-9F1E-4442-944B-F66AB7DD657D}" srcOrd="1" destOrd="0" presId="urn:microsoft.com/office/officeart/2005/8/layout/hList7"/>
    <dgm:cxn modelId="{C10315DC-3A9A-4205-ABF0-2682DA58D2BC}" type="presParOf" srcId="{426792D2-9F1E-4442-944B-F66AB7DD657D}" destId="{B589E2B7-750F-463F-B442-CFAED57DB12D}" srcOrd="0" destOrd="0" presId="urn:microsoft.com/office/officeart/2005/8/layout/hList7"/>
    <dgm:cxn modelId="{1934345A-45A7-4E2E-B40F-DD50F5CEA319}" type="presParOf" srcId="{B589E2B7-750F-463F-B442-CFAED57DB12D}" destId="{423B2116-71BE-46E0-A397-2962AE1343DC}" srcOrd="0" destOrd="0" presId="urn:microsoft.com/office/officeart/2005/8/layout/hList7"/>
    <dgm:cxn modelId="{6F08B00F-E809-4587-905E-F0C93764D592}" type="presParOf" srcId="{B589E2B7-750F-463F-B442-CFAED57DB12D}" destId="{0B70042F-244F-4240-888A-6DF598943544}" srcOrd="1" destOrd="0" presId="urn:microsoft.com/office/officeart/2005/8/layout/hList7"/>
    <dgm:cxn modelId="{1C578AF7-6516-4839-B305-08018D444466}" type="presParOf" srcId="{B589E2B7-750F-463F-B442-CFAED57DB12D}" destId="{99E7F1B5-383F-4E9C-8CBB-B0C2F02BB375}" srcOrd="2" destOrd="0" presId="urn:microsoft.com/office/officeart/2005/8/layout/hList7"/>
    <dgm:cxn modelId="{65E131D8-87D9-4CC0-9BA4-AE777FC033EE}" type="presParOf" srcId="{B589E2B7-750F-463F-B442-CFAED57DB12D}" destId="{B2FFDE32-8DBF-4F3F-BB3B-F30694898015}" srcOrd="3" destOrd="0" presId="urn:microsoft.com/office/officeart/2005/8/layout/hList7"/>
    <dgm:cxn modelId="{59663850-5D90-4182-88C8-3F8FAB2CB69D}" type="presParOf" srcId="{426792D2-9F1E-4442-944B-F66AB7DD657D}" destId="{5B1C9637-95A9-48E3-ADAC-A0BE7C56EE68}" srcOrd="1" destOrd="0" presId="urn:microsoft.com/office/officeart/2005/8/layout/hList7"/>
    <dgm:cxn modelId="{B35B67BC-3055-4C10-AB5A-FB601139BEC3}" type="presParOf" srcId="{426792D2-9F1E-4442-944B-F66AB7DD657D}" destId="{18F574EC-A5C8-4C4F-99DF-B90D0E8681E6}" srcOrd="2" destOrd="0" presId="urn:microsoft.com/office/officeart/2005/8/layout/hList7"/>
    <dgm:cxn modelId="{972626EF-2CF7-404D-A40A-D7ECE33B2583}" type="presParOf" srcId="{18F574EC-A5C8-4C4F-99DF-B90D0E8681E6}" destId="{D3AB4361-CB73-439A-8365-1F05795F32DE}" srcOrd="0" destOrd="0" presId="urn:microsoft.com/office/officeart/2005/8/layout/hList7"/>
    <dgm:cxn modelId="{B733555A-413A-4786-8363-11353AF1F5F3}" type="presParOf" srcId="{18F574EC-A5C8-4C4F-99DF-B90D0E8681E6}" destId="{6A20F16C-7136-402A-9FEF-B8D7C239B560}" srcOrd="1" destOrd="0" presId="urn:microsoft.com/office/officeart/2005/8/layout/hList7"/>
    <dgm:cxn modelId="{1FECCCB7-591D-4F6D-8CF7-BDB3FF1BC81C}" type="presParOf" srcId="{18F574EC-A5C8-4C4F-99DF-B90D0E8681E6}" destId="{060A8BAA-CA72-4D13-B1EA-DB1B343654E3}" srcOrd="2" destOrd="0" presId="urn:microsoft.com/office/officeart/2005/8/layout/hList7"/>
    <dgm:cxn modelId="{0BEA23D3-937D-43D0-B5FE-CB4559BDF08D}" type="presParOf" srcId="{18F574EC-A5C8-4C4F-99DF-B90D0E8681E6}" destId="{BFD8C8D4-27E7-421D-993B-BF26830E1295}" srcOrd="3" destOrd="0" presId="urn:microsoft.com/office/officeart/2005/8/layout/hList7"/>
    <dgm:cxn modelId="{E4652BCC-A02D-45D1-8CDF-31A4E0D6E97C}" type="presParOf" srcId="{426792D2-9F1E-4442-944B-F66AB7DD657D}" destId="{86902C8C-B13D-42FF-B824-46CAD9B04899}" srcOrd="3" destOrd="0" presId="urn:microsoft.com/office/officeart/2005/8/layout/hList7"/>
    <dgm:cxn modelId="{2BDC2CD7-647A-49C4-8FD0-2FB6716CE8AF}" type="presParOf" srcId="{426792D2-9F1E-4442-944B-F66AB7DD657D}" destId="{29BC614B-AD02-4927-9B43-D1B2F61CDAE7}" srcOrd="4" destOrd="0" presId="urn:microsoft.com/office/officeart/2005/8/layout/hList7"/>
    <dgm:cxn modelId="{170696B6-D7CC-41DA-810C-11030D861419}" type="presParOf" srcId="{29BC614B-AD02-4927-9B43-D1B2F61CDAE7}" destId="{B958FB0F-7664-467E-A391-E9777C10CF0F}" srcOrd="0" destOrd="0" presId="urn:microsoft.com/office/officeart/2005/8/layout/hList7"/>
    <dgm:cxn modelId="{039E8964-7E7A-47BF-9288-208437D5DBA1}" type="presParOf" srcId="{29BC614B-AD02-4927-9B43-D1B2F61CDAE7}" destId="{76F74606-87FC-4C63-810A-4FB3A34F0CD6}" srcOrd="1" destOrd="0" presId="urn:microsoft.com/office/officeart/2005/8/layout/hList7"/>
    <dgm:cxn modelId="{5F2B47D4-1E96-48C4-A3E9-3BA373CD4C6B}" type="presParOf" srcId="{29BC614B-AD02-4927-9B43-D1B2F61CDAE7}" destId="{BB9B1653-6A34-4B86-A175-0FFF2AA372E4}" srcOrd="2" destOrd="0" presId="urn:microsoft.com/office/officeart/2005/8/layout/hList7"/>
    <dgm:cxn modelId="{F1CF99EA-FDAF-4BB4-BD06-D1972BE4DAC0}" type="presParOf" srcId="{29BC614B-AD02-4927-9B43-D1B2F61CDAE7}" destId="{2C6ED891-DBB4-4574-9470-7AA48EBDFEE6}" srcOrd="3" destOrd="0" presId="urn:microsoft.com/office/officeart/2005/8/layout/hList7"/>
    <dgm:cxn modelId="{954A7B9D-B797-4AB4-92FD-94C9172ECDD8}" type="presParOf" srcId="{426792D2-9F1E-4442-944B-F66AB7DD657D}" destId="{91E81590-5D65-4033-B679-068594E8D0BE}" srcOrd="5" destOrd="0" presId="urn:microsoft.com/office/officeart/2005/8/layout/hList7"/>
    <dgm:cxn modelId="{2849922D-C798-4F0B-ABF3-9D662233F601}" type="presParOf" srcId="{426792D2-9F1E-4442-944B-F66AB7DD657D}" destId="{06E99AE6-3D17-455C-9020-96204B5D02DA}" srcOrd="6" destOrd="0" presId="urn:microsoft.com/office/officeart/2005/8/layout/hList7"/>
    <dgm:cxn modelId="{E44DC624-E639-4C37-A565-C363B8DA98EF}" type="presParOf" srcId="{06E99AE6-3D17-455C-9020-96204B5D02DA}" destId="{F7CF5EBA-E3A6-4C9F-A66C-299B57E1F3B8}" srcOrd="0" destOrd="0" presId="urn:microsoft.com/office/officeart/2005/8/layout/hList7"/>
    <dgm:cxn modelId="{7EA5875A-2B46-46BA-B4E1-0B5B4025E7BA}" type="presParOf" srcId="{06E99AE6-3D17-455C-9020-96204B5D02DA}" destId="{C9497838-5CEA-4B50-A9E7-9AA345316216}" srcOrd="1" destOrd="0" presId="urn:microsoft.com/office/officeart/2005/8/layout/hList7"/>
    <dgm:cxn modelId="{09694912-5541-4058-ACAE-3D48EB5D2427}" type="presParOf" srcId="{06E99AE6-3D17-455C-9020-96204B5D02DA}" destId="{584B7613-89BE-4481-9BA6-D162F48EC0DE}" srcOrd="2" destOrd="0" presId="urn:microsoft.com/office/officeart/2005/8/layout/hList7"/>
    <dgm:cxn modelId="{C8C7D070-9538-49C6-A54F-94544B026E55}" type="presParOf" srcId="{06E99AE6-3D17-455C-9020-96204B5D02DA}" destId="{1F86FFB2-56E9-4784-A0F2-DE18DD75532A}" srcOrd="3" destOrd="0" presId="urn:microsoft.com/office/officeart/2005/8/layout/hList7"/>
    <dgm:cxn modelId="{64D158C9-592D-4058-9C15-0A9A1F67C4D1}" type="presParOf" srcId="{426792D2-9F1E-4442-944B-F66AB7DD657D}" destId="{24EB425D-F1B5-44F8-AA1F-68CE7EFE0EE5}" srcOrd="7" destOrd="0" presId="urn:microsoft.com/office/officeart/2005/8/layout/hList7"/>
    <dgm:cxn modelId="{20CF60F8-6C04-4B65-A27B-97BD72F253C4}" type="presParOf" srcId="{426792D2-9F1E-4442-944B-F66AB7DD657D}" destId="{6B74ED59-7CA3-4823-BC6E-0931C125589B}" srcOrd="8" destOrd="0" presId="urn:microsoft.com/office/officeart/2005/8/layout/hList7"/>
    <dgm:cxn modelId="{3BCED184-B035-4AEC-A1F7-966FA960E192}" type="presParOf" srcId="{6B74ED59-7CA3-4823-BC6E-0931C125589B}" destId="{5093E9B7-B118-49E7-A516-D0757F78AAE0}" srcOrd="0" destOrd="0" presId="urn:microsoft.com/office/officeart/2005/8/layout/hList7"/>
    <dgm:cxn modelId="{11116235-7F14-4913-9290-9A7232311B6F}" type="presParOf" srcId="{6B74ED59-7CA3-4823-BC6E-0931C125589B}" destId="{2AC662E0-0DD6-4D38-BFBF-4F6CA59C5E83}" srcOrd="1" destOrd="0" presId="urn:microsoft.com/office/officeart/2005/8/layout/hList7"/>
    <dgm:cxn modelId="{B91B8164-A46B-46C3-AD6A-8642BB5E974C}" type="presParOf" srcId="{6B74ED59-7CA3-4823-BC6E-0931C125589B}" destId="{F283746E-1F9F-419F-9D72-FFD67A16BB07}" srcOrd="2" destOrd="0" presId="urn:microsoft.com/office/officeart/2005/8/layout/hList7"/>
    <dgm:cxn modelId="{81BB8F34-FCAB-4A53-AA46-69FC639095D3}" type="presParOf" srcId="{6B74ED59-7CA3-4823-BC6E-0931C125589B}" destId="{E4110644-B59E-44A8-93D4-9AFB6F39955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B2116-71BE-46E0-A397-2962AE1343DC}">
      <dsp:nvSpPr>
        <dsp:cNvPr id="0" name=""/>
        <dsp:cNvSpPr/>
      </dsp:nvSpPr>
      <dsp:spPr>
        <a:xfrm>
          <a:off x="0" y="0"/>
          <a:ext cx="1469677" cy="41243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Abilities</a:t>
          </a:r>
        </a:p>
      </dsp:txBody>
      <dsp:txXfrm>
        <a:off x="0" y="1649730"/>
        <a:ext cx="1469677" cy="1649730"/>
      </dsp:txXfrm>
    </dsp:sp>
    <dsp:sp modelId="{B2FFDE32-8DBF-4F3F-BB3B-F30694898015}">
      <dsp:nvSpPr>
        <dsp:cNvPr id="0" name=""/>
        <dsp:cNvSpPr/>
      </dsp:nvSpPr>
      <dsp:spPr>
        <a:xfrm>
          <a:off x="48138" y="247459"/>
          <a:ext cx="1373400" cy="137340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B4361-CB73-439A-8365-1F05795F32DE}">
      <dsp:nvSpPr>
        <dsp:cNvPr id="0" name=""/>
        <dsp:cNvSpPr/>
      </dsp:nvSpPr>
      <dsp:spPr>
        <a:xfrm>
          <a:off x="1513768" y="0"/>
          <a:ext cx="1469677" cy="41243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Setting</a:t>
          </a:r>
        </a:p>
      </dsp:txBody>
      <dsp:txXfrm>
        <a:off x="1513768" y="1649730"/>
        <a:ext cx="1469677" cy="1649730"/>
      </dsp:txXfrm>
    </dsp:sp>
    <dsp:sp modelId="{BFD8C8D4-27E7-421D-993B-BF26830E1295}">
      <dsp:nvSpPr>
        <dsp:cNvPr id="0" name=""/>
        <dsp:cNvSpPr/>
      </dsp:nvSpPr>
      <dsp:spPr>
        <a:xfrm>
          <a:off x="1561068" y="343762"/>
          <a:ext cx="1373400" cy="137340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8FB0F-7664-467E-A391-E9777C10CF0F}">
      <dsp:nvSpPr>
        <dsp:cNvPr id="0" name=""/>
        <dsp:cNvSpPr/>
      </dsp:nvSpPr>
      <dsp:spPr>
        <a:xfrm>
          <a:off x="3027536" y="0"/>
          <a:ext cx="1469677" cy="41243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Presentation</a:t>
          </a:r>
        </a:p>
      </dsp:txBody>
      <dsp:txXfrm>
        <a:off x="3027536" y="1649730"/>
        <a:ext cx="1469677" cy="1649730"/>
      </dsp:txXfrm>
    </dsp:sp>
    <dsp:sp modelId="{2C6ED891-DBB4-4574-9470-7AA48EBDFEE6}">
      <dsp:nvSpPr>
        <dsp:cNvPr id="0" name=""/>
        <dsp:cNvSpPr/>
      </dsp:nvSpPr>
      <dsp:spPr>
        <a:xfrm>
          <a:off x="3075674" y="247459"/>
          <a:ext cx="1373400" cy="137340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F5EBA-E3A6-4C9F-A66C-299B57E1F3B8}">
      <dsp:nvSpPr>
        <dsp:cNvPr id="0" name=""/>
        <dsp:cNvSpPr/>
      </dsp:nvSpPr>
      <dsp:spPr>
        <a:xfrm>
          <a:off x="4541304" y="0"/>
          <a:ext cx="1469677" cy="41243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Materials</a:t>
          </a:r>
        </a:p>
      </dsp:txBody>
      <dsp:txXfrm>
        <a:off x="4541304" y="1649730"/>
        <a:ext cx="1469677" cy="1649730"/>
      </dsp:txXfrm>
    </dsp:sp>
    <dsp:sp modelId="{1F86FFB2-56E9-4784-A0F2-DE18DD75532A}">
      <dsp:nvSpPr>
        <dsp:cNvPr id="0" name=""/>
        <dsp:cNvSpPr/>
      </dsp:nvSpPr>
      <dsp:spPr>
        <a:xfrm>
          <a:off x="4589442" y="247459"/>
          <a:ext cx="1373400" cy="1373400"/>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3E9B7-B118-49E7-A516-D0757F78AAE0}">
      <dsp:nvSpPr>
        <dsp:cNvPr id="0" name=""/>
        <dsp:cNvSpPr/>
      </dsp:nvSpPr>
      <dsp:spPr>
        <a:xfrm>
          <a:off x="6055072" y="0"/>
          <a:ext cx="1469677" cy="41243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Cautions</a:t>
          </a:r>
        </a:p>
      </dsp:txBody>
      <dsp:txXfrm>
        <a:off x="6055072" y="1649730"/>
        <a:ext cx="1469677" cy="1649730"/>
      </dsp:txXfrm>
    </dsp:sp>
    <dsp:sp modelId="{E4110644-B59E-44A8-93D4-9AFB6F39955B}">
      <dsp:nvSpPr>
        <dsp:cNvPr id="0" name=""/>
        <dsp:cNvSpPr/>
      </dsp:nvSpPr>
      <dsp:spPr>
        <a:xfrm>
          <a:off x="6067104" y="288524"/>
          <a:ext cx="1373400" cy="1373400"/>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C7924-3B19-4CF9-8D0C-4DA8D9E20071}">
      <dsp:nvSpPr>
        <dsp:cNvPr id="0" name=""/>
        <dsp:cNvSpPr/>
      </dsp:nvSpPr>
      <dsp:spPr>
        <a:xfrm>
          <a:off x="300989" y="3299460"/>
          <a:ext cx="6922770" cy="618648"/>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3D0B1663-1CFF-41C7-933F-F08CE71DE75E}" type="datetimeFigureOut">
              <a:rPr lang="en-US" smtClean="0"/>
              <a:t>3/10/20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F06BFD38-C889-45AE-9A16-19099CF3D29D}" type="slidenum">
              <a:rPr lang="en-US" smtClean="0"/>
              <a:t>‹#›</a:t>
            </a:fld>
            <a:endParaRPr lang="en-US"/>
          </a:p>
        </p:txBody>
      </p:sp>
    </p:spTree>
    <p:extLst>
      <p:ext uri="{BB962C8B-B14F-4D97-AF65-F5344CB8AC3E}">
        <p14:creationId xmlns:p14="http://schemas.microsoft.com/office/powerpoint/2010/main" val="290475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eaLnBrk="0" fontAlgn="base" hangingPunct="0">
              <a:spcBef>
                <a:spcPct val="0"/>
              </a:spcBef>
              <a:spcAft>
                <a:spcPct val="0"/>
              </a:spcAft>
            </a:pPr>
            <a:endParaRPr lang="en-US" b="0" dirty="0"/>
          </a:p>
        </p:txBody>
      </p:sp>
      <p:sp>
        <p:nvSpPr>
          <p:cNvPr id="4" name="Slide Number Placeholder 3"/>
          <p:cNvSpPr>
            <a:spLocks noGrp="1"/>
          </p:cNvSpPr>
          <p:nvPr>
            <p:ph type="sldNum" sz="quarter" idx="10"/>
          </p:nvPr>
        </p:nvSpPr>
        <p:spPr/>
        <p:txBody>
          <a:bodyPr/>
          <a:lstStyle/>
          <a:p>
            <a:pPr defTabSz="466570">
              <a:defRPr/>
            </a:pPr>
            <a:fld id="{8E09607A-F592-4AC4-9857-E8FB4B02BF2A}" type="slidenum">
              <a:rPr lang="en-US">
                <a:solidFill>
                  <a:prstClr val="black"/>
                </a:solidFill>
                <a:latin typeface="Calibri" panose="020F0502020204030204"/>
              </a:rPr>
              <a:pPr defTabSz="466570">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7179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10</a:t>
            </a:fld>
            <a:endParaRPr lang="en-US"/>
          </a:p>
        </p:txBody>
      </p:sp>
    </p:spTree>
    <p:extLst>
      <p:ext uri="{BB962C8B-B14F-4D97-AF65-F5344CB8AC3E}">
        <p14:creationId xmlns:p14="http://schemas.microsoft.com/office/powerpoint/2010/main" val="215809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11</a:t>
            </a:fld>
            <a:endParaRPr lang="en-US"/>
          </a:p>
        </p:txBody>
      </p:sp>
    </p:spTree>
    <p:extLst>
      <p:ext uri="{BB962C8B-B14F-4D97-AF65-F5344CB8AC3E}">
        <p14:creationId xmlns:p14="http://schemas.microsoft.com/office/powerpoint/2010/main" val="335447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12</a:t>
            </a:fld>
            <a:endParaRPr lang="en-US"/>
          </a:p>
        </p:txBody>
      </p:sp>
    </p:spTree>
    <p:extLst>
      <p:ext uri="{BB962C8B-B14F-4D97-AF65-F5344CB8AC3E}">
        <p14:creationId xmlns:p14="http://schemas.microsoft.com/office/powerpoint/2010/main" val="385506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13</a:t>
            </a:fld>
            <a:endParaRPr lang="en-US"/>
          </a:p>
        </p:txBody>
      </p:sp>
    </p:spTree>
    <p:extLst>
      <p:ext uri="{BB962C8B-B14F-4D97-AF65-F5344CB8AC3E}">
        <p14:creationId xmlns:p14="http://schemas.microsoft.com/office/powerpoint/2010/main" val="274146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Slide</a:t>
            </a:r>
          </a:p>
        </p:txBody>
      </p:sp>
      <p:sp>
        <p:nvSpPr>
          <p:cNvPr id="4" name="Slide Number Placeholder 3"/>
          <p:cNvSpPr>
            <a:spLocks noGrp="1"/>
          </p:cNvSpPr>
          <p:nvPr>
            <p:ph type="sldNum" sz="quarter" idx="5"/>
          </p:nvPr>
        </p:nvSpPr>
        <p:spPr/>
        <p:txBody>
          <a:bodyPr/>
          <a:lstStyle/>
          <a:p>
            <a:fld id="{F06BFD38-C889-45AE-9A16-19099CF3D29D}" type="slidenum">
              <a:rPr lang="en-US" smtClean="0"/>
              <a:t>14</a:t>
            </a:fld>
            <a:endParaRPr lang="en-US"/>
          </a:p>
        </p:txBody>
      </p:sp>
    </p:spTree>
    <p:extLst>
      <p:ext uri="{BB962C8B-B14F-4D97-AF65-F5344CB8AC3E}">
        <p14:creationId xmlns:p14="http://schemas.microsoft.com/office/powerpoint/2010/main" val="409185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15</a:t>
            </a:fld>
            <a:endParaRPr lang="en-US"/>
          </a:p>
        </p:txBody>
      </p:sp>
    </p:spTree>
    <p:extLst>
      <p:ext uri="{BB962C8B-B14F-4D97-AF65-F5344CB8AC3E}">
        <p14:creationId xmlns:p14="http://schemas.microsoft.com/office/powerpoint/2010/main" val="127438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16</a:t>
            </a:fld>
            <a:endParaRPr lang="en-US"/>
          </a:p>
        </p:txBody>
      </p:sp>
    </p:spTree>
    <p:extLst>
      <p:ext uri="{BB962C8B-B14F-4D97-AF65-F5344CB8AC3E}">
        <p14:creationId xmlns:p14="http://schemas.microsoft.com/office/powerpoint/2010/main" val="76067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Reflecting on the appropria</a:t>
            </a:r>
            <a:r>
              <a:rPr lang="en-US" dirty="0">
                <a:highlight>
                  <a:srgbClr val="FFFF00"/>
                </a:highlight>
              </a:rPr>
              <a:t>te student</a:t>
            </a:r>
            <a:r>
              <a:rPr lang="en-US" dirty="0"/>
              <a:t> for the alternate assessment, the Students with the most significant cognitive disabilities.</a:t>
            </a:r>
          </a:p>
          <a:p>
            <a:endParaRPr lang="en-US" dirty="0"/>
          </a:p>
          <a:p>
            <a:r>
              <a:rPr lang="en-US" dirty="0"/>
              <a:t>Mode of Communication</a:t>
            </a:r>
          </a:p>
          <a:p>
            <a:pPr marL="467270" indent="-467270">
              <a:buFont typeface="Arial" panose="020B0604020202020204" pitchFamily="34" charset="0"/>
              <a:buChar char="•"/>
            </a:pPr>
            <a:r>
              <a:rPr lang="en-US" dirty="0"/>
              <a:t>How does the student communicate their wants and needs? </a:t>
            </a:r>
          </a:p>
          <a:p>
            <a:pPr marL="467270" indent="-467270">
              <a:buFont typeface="Arial" panose="020B0604020202020204" pitchFamily="34" charset="0"/>
              <a:buChar char="•"/>
            </a:pPr>
            <a:r>
              <a:rPr lang="en-US" dirty="0"/>
              <a:t>Is our student verbal or non-verbal?</a:t>
            </a:r>
          </a:p>
          <a:p>
            <a:pPr marL="467270" indent="-467270">
              <a:buFont typeface="Arial" panose="020B0604020202020204" pitchFamily="34" charset="0"/>
              <a:buChar char="•"/>
            </a:pPr>
            <a:r>
              <a:rPr lang="en-US" dirty="0"/>
              <a:t>What type of device does the student need a high or low tech device?</a:t>
            </a:r>
          </a:p>
          <a:p>
            <a:pPr marL="467270" indent="-467270">
              <a:buFont typeface="Arial" panose="020B0604020202020204" pitchFamily="34" charset="0"/>
              <a:buChar char="•"/>
            </a:pPr>
            <a:r>
              <a:rPr lang="en-US" dirty="0"/>
              <a:t>Has training on the device been given to the teacher and parent?</a:t>
            </a:r>
          </a:p>
          <a:p>
            <a:pPr marL="467270" indent="-467270">
              <a:buFont typeface="Arial" panose="020B0604020202020204" pitchFamily="34" charset="0"/>
              <a:buChar char="•"/>
            </a:pPr>
            <a:r>
              <a:rPr lang="en-US" dirty="0"/>
              <a:t>How can the teacher evaluate if the device is appropriate for the student?  </a:t>
            </a:r>
          </a:p>
          <a:p>
            <a:pPr marL="467270" indent="-467270">
              <a:buFont typeface="Arial" panose="020B0604020202020204" pitchFamily="34" charset="0"/>
              <a:buChar char="•"/>
            </a:pPr>
            <a:endParaRPr lang="en-US" dirty="0"/>
          </a:p>
          <a:p>
            <a:r>
              <a:rPr lang="en-US" dirty="0"/>
              <a:t>Abilities</a:t>
            </a:r>
          </a:p>
          <a:p>
            <a:pPr marL="467270" indent="-467270">
              <a:buFont typeface="Arial" panose="020B0604020202020204" pitchFamily="34" charset="0"/>
              <a:buChar char="•"/>
            </a:pPr>
            <a:r>
              <a:rPr lang="en-US" dirty="0"/>
              <a:t>Gaze</a:t>
            </a:r>
          </a:p>
          <a:p>
            <a:pPr marL="467270" indent="-467270">
              <a:buFont typeface="Arial" panose="020B0604020202020204" pitchFamily="34" charset="0"/>
              <a:buChar char="•"/>
            </a:pPr>
            <a:r>
              <a:rPr lang="en-US" dirty="0"/>
              <a:t>Vocalize</a:t>
            </a:r>
          </a:p>
          <a:p>
            <a:pPr marL="467270" indent="-467270">
              <a:buFont typeface="Arial" panose="020B0604020202020204" pitchFamily="34" charset="0"/>
              <a:buChar char="•"/>
            </a:pPr>
            <a:r>
              <a:rPr lang="en-US" dirty="0"/>
              <a:t>Verbalize </a:t>
            </a:r>
          </a:p>
          <a:p>
            <a:pPr marL="467270" indent="-467270">
              <a:buFont typeface="Arial" panose="020B0604020202020204" pitchFamily="34" charset="0"/>
              <a:buChar char="•"/>
            </a:pPr>
            <a:r>
              <a:rPr lang="en-US" dirty="0"/>
              <a:t>Smile (Agree)</a:t>
            </a:r>
          </a:p>
          <a:p>
            <a:pPr marL="467270" indent="-467270">
              <a:buFont typeface="Arial" panose="020B0604020202020204" pitchFamily="34" charset="0"/>
              <a:buChar char="•"/>
            </a:pPr>
            <a:r>
              <a:rPr lang="en-US" dirty="0"/>
              <a:t>Turn their head (Negate)</a:t>
            </a:r>
          </a:p>
          <a:p>
            <a:pPr marL="467270" indent="-467270">
              <a:buFont typeface="Arial" panose="020B0604020202020204" pitchFamily="34" charset="0"/>
              <a:buChar char="•"/>
            </a:pPr>
            <a:r>
              <a:rPr lang="en-US" dirty="0"/>
              <a:t>Turn attention to objects</a:t>
            </a:r>
          </a:p>
          <a:p>
            <a:pPr marL="467270" indent="-467270">
              <a:buFont typeface="Arial" panose="020B0604020202020204" pitchFamily="34" charset="0"/>
              <a:buChar char="•"/>
            </a:pPr>
            <a:r>
              <a:rPr lang="en-US" dirty="0"/>
              <a:t>Functional Vision (Undetermined)</a:t>
            </a:r>
          </a:p>
          <a:p>
            <a:pPr marL="467270" indent="-467270">
              <a:buFont typeface="Arial" panose="020B0604020202020204" pitchFamily="34" charset="0"/>
              <a:buChar char="•"/>
            </a:pPr>
            <a:r>
              <a:rPr lang="en-US" dirty="0"/>
              <a:t>Limited Ability to Understand Concepts</a:t>
            </a:r>
          </a:p>
          <a:p>
            <a:endParaRPr lang="en-US" dirty="0"/>
          </a:p>
          <a:p>
            <a:r>
              <a:rPr lang="en-US" dirty="0"/>
              <a:t>Settings</a:t>
            </a:r>
          </a:p>
          <a:p>
            <a:pPr marL="467270" indent="-467270">
              <a:buFont typeface="Arial" panose="020B0604020202020204" pitchFamily="34" charset="0"/>
              <a:buChar char="•"/>
            </a:pPr>
            <a:r>
              <a:rPr lang="en-US" dirty="0"/>
              <a:t>Time of Testing</a:t>
            </a:r>
          </a:p>
          <a:p>
            <a:pPr marL="467270" indent="-467270">
              <a:buFont typeface="Arial" panose="020B0604020202020204" pitchFamily="34" charset="0"/>
              <a:buChar char="•"/>
            </a:pPr>
            <a:r>
              <a:rPr lang="en-US" dirty="0"/>
              <a:t>Staff on Hand</a:t>
            </a:r>
          </a:p>
          <a:p>
            <a:pPr marL="467270" indent="-467270">
              <a:buFont typeface="Arial" panose="020B0604020202020204" pitchFamily="34" charset="0"/>
              <a:buChar char="•"/>
            </a:pPr>
            <a:r>
              <a:rPr lang="en-US" dirty="0"/>
              <a:t>Positioning</a:t>
            </a:r>
          </a:p>
          <a:p>
            <a:pPr marL="467270" indent="-467270">
              <a:buFont typeface="Arial" panose="020B0604020202020204" pitchFamily="34" charset="0"/>
              <a:buChar char="•"/>
            </a:pPr>
            <a:r>
              <a:rPr lang="en-US" dirty="0"/>
              <a:t>Reduce extraneous text</a:t>
            </a:r>
          </a:p>
          <a:p>
            <a:pPr marL="467270" indent="-467270">
              <a:buFont typeface="Arial" panose="020B0604020202020204" pitchFamily="34" charset="0"/>
              <a:buChar char="•"/>
            </a:pPr>
            <a:r>
              <a:rPr lang="en-US" dirty="0"/>
              <a:t>Reduce clutter </a:t>
            </a:r>
          </a:p>
          <a:p>
            <a:pPr marL="467270" indent="-467270">
              <a:buFont typeface="Arial" panose="020B0604020202020204" pitchFamily="34" charset="0"/>
              <a:buChar char="•"/>
            </a:pPr>
            <a:r>
              <a:rPr lang="en-US" dirty="0"/>
              <a:t>Dark Room</a:t>
            </a:r>
          </a:p>
          <a:p>
            <a:endParaRPr lang="en-US" dirty="0"/>
          </a:p>
          <a:p>
            <a:r>
              <a:rPr lang="en-US" dirty="0"/>
              <a:t>Materials</a:t>
            </a:r>
          </a:p>
          <a:p>
            <a:pPr marL="467270" indent="-467270">
              <a:buFont typeface="Arial" panose="020B0604020202020204" pitchFamily="34" charset="0"/>
              <a:buChar char="•"/>
            </a:pPr>
            <a:r>
              <a:rPr lang="en-US" dirty="0"/>
              <a:t>Tangibles</a:t>
            </a:r>
          </a:p>
          <a:p>
            <a:pPr marL="467270" indent="-467270">
              <a:buFont typeface="Arial" panose="020B0604020202020204" pitchFamily="34" charset="0"/>
              <a:buChar char="•"/>
            </a:pPr>
            <a:r>
              <a:rPr lang="en-US" dirty="0"/>
              <a:t>Light Box</a:t>
            </a:r>
          </a:p>
          <a:p>
            <a:pPr marL="467270" indent="-467270">
              <a:buFont typeface="Arial" panose="020B0604020202020204" pitchFamily="34" charset="0"/>
              <a:buChar char="•"/>
            </a:pPr>
            <a:r>
              <a:rPr lang="en-US" dirty="0"/>
              <a:t>Manipulatives</a:t>
            </a:r>
          </a:p>
          <a:p>
            <a:pPr marL="467270" indent="-467270">
              <a:buFont typeface="Arial" panose="020B0604020202020204" pitchFamily="34" charset="0"/>
              <a:buChar char="•"/>
            </a:pPr>
            <a:r>
              <a:rPr lang="en-US" dirty="0"/>
              <a:t>Motivators  </a:t>
            </a:r>
          </a:p>
          <a:p>
            <a:pPr marL="467270" indent="-467270">
              <a:buFont typeface="Arial" panose="020B0604020202020204" pitchFamily="34" charset="0"/>
              <a:buChar char="•"/>
            </a:pPr>
            <a:r>
              <a:rPr lang="en-US" dirty="0"/>
              <a:t>Test Examiner Booklet</a:t>
            </a:r>
          </a:p>
          <a:p>
            <a:pPr marL="292044" indent="-292044">
              <a:buFont typeface="Arial" panose="020B0604020202020204" pitchFamily="34" charset="0"/>
              <a:buChar char="•"/>
            </a:pPr>
            <a:endParaRPr lang="en-US" dirty="0"/>
          </a:p>
          <a:p>
            <a:r>
              <a:rPr lang="en-US" dirty="0"/>
              <a:t>Presentation</a:t>
            </a:r>
          </a:p>
          <a:p>
            <a:pPr marL="467270" indent="-467270">
              <a:buFont typeface="Arial" panose="020B0604020202020204" pitchFamily="34" charset="0"/>
              <a:buChar char="•"/>
            </a:pPr>
            <a:r>
              <a:rPr lang="en-US" dirty="0"/>
              <a:t>Color Combinations</a:t>
            </a:r>
          </a:p>
          <a:p>
            <a:pPr marL="467270" indent="-467270">
              <a:buFont typeface="Arial" panose="020B0604020202020204" pitchFamily="34" charset="0"/>
              <a:buChar char="•"/>
            </a:pPr>
            <a:r>
              <a:rPr lang="en-US" dirty="0"/>
              <a:t>Attention to Items</a:t>
            </a:r>
          </a:p>
          <a:p>
            <a:pPr marL="467270" indent="-467270">
              <a:buFont typeface="Arial" panose="020B0604020202020204" pitchFamily="34" charset="0"/>
              <a:buChar char="•"/>
            </a:pPr>
            <a:r>
              <a:rPr lang="en-US" dirty="0"/>
              <a:t>Touching Items</a:t>
            </a:r>
          </a:p>
          <a:p>
            <a:pPr marL="467270" indent="-467270">
              <a:buFont typeface="Arial" panose="020B0604020202020204" pitchFamily="34" charset="0"/>
              <a:buChar char="•"/>
            </a:pPr>
            <a:r>
              <a:rPr lang="en-US" dirty="0"/>
              <a:t>Spacing Items</a:t>
            </a:r>
          </a:p>
          <a:p>
            <a:pPr marL="467270" indent="-467270">
              <a:buFont typeface="Arial" panose="020B0604020202020204" pitchFamily="34" charset="0"/>
              <a:buChar char="•"/>
            </a:pPr>
            <a:r>
              <a:rPr lang="en-US" dirty="0"/>
              <a:t>Repeating directions</a:t>
            </a:r>
          </a:p>
          <a:p>
            <a:endParaRPr lang="en-US" dirty="0"/>
          </a:p>
          <a:p>
            <a:r>
              <a:rPr lang="en-US" dirty="0"/>
              <a:t>Caution</a:t>
            </a:r>
          </a:p>
          <a:p>
            <a:pPr marL="467270" indent="-467270">
              <a:buFont typeface="Arial" panose="020B0604020202020204" pitchFamily="34" charset="0"/>
              <a:buChar char="•"/>
            </a:pPr>
            <a:r>
              <a:rPr lang="en-US" dirty="0"/>
              <a:t>Placement of Items</a:t>
            </a:r>
          </a:p>
          <a:p>
            <a:pPr marL="467270" indent="-467270">
              <a:buFont typeface="Arial" panose="020B0604020202020204" pitchFamily="34" charset="0"/>
              <a:buChar char="•"/>
            </a:pPr>
            <a:r>
              <a:rPr lang="en-US" dirty="0"/>
              <a:t>Reduce Noise</a:t>
            </a:r>
          </a:p>
          <a:p>
            <a:pPr marL="467270" indent="-467270">
              <a:buFont typeface="Arial" panose="020B0604020202020204" pitchFamily="34" charset="0"/>
              <a:buChar char="•"/>
            </a:pPr>
            <a:r>
              <a:rPr lang="en-US" dirty="0"/>
              <a:t>Reduce Traffic</a:t>
            </a:r>
          </a:p>
          <a:p>
            <a:pPr marL="467270" indent="-467270">
              <a:buFont typeface="Arial" panose="020B0604020202020204" pitchFamily="34" charset="0"/>
              <a:buChar char="•"/>
            </a:pPr>
            <a:r>
              <a:rPr lang="en-US" dirty="0"/>
              <a:t>Checking Devices     </a:t>
            </a:r>
          </a:p>
          <a:p>
            <a:endParaRPr lang="en-US" dirty="0"/>
          </a:p>
        </p:txBody>
      </p:sp>
      <p:sp>
        <p:nvSpPr>
          <p:cNvPr id="4" name="Slide Number Placeholder 3"/>
          <p:cNvSpPr>
            <a:spLocks noGrp="1"/>
          </p:cNvSpPr>
          <p:nvPr>
            <p:ph type="sldNum" sz="quarter" idx="10"/>
          </p:nvPr>
        </p:nvSpPr>
        <p:spPr/>
        <p:txBody>
          <a:bodyPr/>
          <a:lstStyle/>
          <a:p>
            <a:pPr defTabSz="466570">
              <a:defRPr/>
            </a:pPr>
            <a:fld id="{E6530340-F5C0-43BA-9CC1-D63E860F355B}" type="slidenum">
              <a:rPr lang="en-US">
                <a:solidFill>
                  <a:prstClr val="black"/>
                </a:solidFill>
                <a:latin typeface="Calibri" panose="020F0502020204030204"/>
              </a:rPr>
              <a:pPr defTabSz="466570">
                <a:defRPr/>
              </a:pPr>
              <a:t>17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0123915-1244-4E30-B226-705725A09716}"/>
              </a:ext>
            </a:extLst>
          </p:cNvPr>
          <p:cNvSpPr>
            <a:spLocks noGrp="1"/>
          </p:cNvSpPr>
          <p:nvPr>
            <p:ph type="dt" idx="1"/>
          </p:nvPr>
        </p:nvSpPr>
        <p:spPr/>
        <p:txBody>
          <a:bodyPr/>
          <a:lstStyle/>
          <a:p>
            <a:pPr defTabSz="466570">
              <a:defRPr/>
            </a:pPr>
            <a:fld id="{020C4A23-B37E-4AC6-9AFB-E4A71FF2AF5F}" type="datetime1">
              <a:rPr lang="en-US">
                <a:solidFill>
                  <a:prstClr val="black"/>
                </a:solidFill>
                <a:latin typeface="Calibri" panose="020F0502020204030204"/>
              </a:rPr>
              <a:pPr defTabSz="466570">
                <a:defRPr/>
              </a:pPr>
              <a:t>3/10/20</a:t>
            </a:fld>
            <a:endParaRPr lang="en-US">
              <a:solidFill>
                <a:prstClr val="black"/>
              </a:solidFill>
              <a:latin typeface="Calibri" panose="020F0502020204030204"/>
            </a:endParaRPr>
          </a:p>
        </p:txBody>
      </p:sp>
    </p:spTree>
    <p:extLst>
      <p:ext uri="{BB962C8B-B14F-4D97-AF65-F5344CB8AC3E}">
        <p14:creationId xmlns:p14="http://schemas.microsoft.com/office/powerpoint/2010/main" val="200929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18</a:t>
            </a:fld>
            <a:endParaRPr lang="en-US"/>
          </a:p>
        </p:txBody>
      </p:sp>
    </p:spTree>
    <p:extLst>
      <p:ext uri="{BB962C8B-B14F-4D97-AF65-F5344CB8AC3E}">
        <p14:creationId xmlns:p14="http://schemas.microsoft.com/office/powerpoint/2010/main" val="73791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19</a:t>
            </a:fld>
            <a:endParaRPr lang="en-US"/>
          </a:p>
        </p:txBody>
      </p:sp>
    </p:spTree>
    <p:extLst>
      <p:ext uri="{BB962C8B-B14F-4D97-AF65-F5344CB8AC3E}">
        <p14:creationId xmlns:p14="http://schemas.microsoft.com/office/powerpoint/2010/main" val="8600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Georgia’s Systems of Continuous Improvement. Is a </a:t>
            </a:r>
            <a:r>
              <a:rPr lang="en-US" b="1" dirty="0"/>
              <a:t>Formula for Success. The Georgia Department of Education  utilizes the Systems of Continuous Improvement cycle for student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addresses five key areas to support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Coherent Instruction, this system articulates and guides the what and how of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Professional Capacity, this system develops a quality staff to reduce the variance of quality in instruction throughout the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Supporting Learning Environment, this system ensures that the student’s school participation and willingness to expand major effort on classroom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Family and Community Engagement, this system develops quality links between local school professionals and the parents and community the school is intended to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And finally Effective Leadership, this system sets the direction for the school, ensures that the school’s staff  is capable of meeting that direction, and makes sure the organization functions according to its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Key is that  we, as educators, are addressing the needs of the whole child. For more information on the Georgia’s Systems of Continuous Improvement, you may visit 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30340-F5C0-43BA-9CC1-D63E860F35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422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data what are some questions for some the LEAs? </a:t>
            </a:r>
            <a:r>
              <a:rPr lang="en-US" b="1" dirty="0"/>
              <a:t>For example, LEA 0210 they had 1 student with Moderate Intellectual Disability. I would want to know if the student could benefit  from  Assistive Technology. The Special Education Department has teamed up with Tools for Life which is located at Georgia Tech to use their technology across the State of GA for our students. Does anyone see anything else?</a:t>
            </a:r>
          </a:p>
        </p:txBody>
      </p:sp>
      <p:sp>
        <p:nvSpPr>
          <p:cNvPr id="4" name="Slide Number Placeholder 3"/>
          <p:cNvSpPr>
            <a:spLocks noGrp="1"/>
          </p:cNvSpPr>
          <p:nvPr>
            <p:ph type="sldNum" sz="quarter" idx="5"/>
          </p:nvPr>
        </p:nvSpPr>
        <p:spPr/>
        <p:txBody>
          <a:bodyPr/>
          <a:lstStyle/>
          <a:p>
            <a:fld id="{F06BFD38-C889-45AE-9A16-19099CF3D29D}" type="slidenum">
              <a:rPr lang="en-US" smtClean="0"/>
              <a:t>20</a:t>
            </a:fld>
            <a:endParaRPr lang="en-US"/>
          </a:p>
        </p:txBody>
      </p:sp>
    </p:spTree>
    <p:extLst>
      <p:ext uri="{BB962C8B-B14F-4D97-AF65-F5344CB8AC3E}">
        <p14:creationId xmlns:p14="http://schemas.microsoft.com/office/powerpoint/2010/main" val="2389364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21</a:t>
            </a:fld>
            <a:endParaRPr lang="en-US"/>
          </a:p>
        </p:txBody>
      </p:sp>
    </p:spTree>
    <p:extLst>
      <p:ext uri="{BB962C8B-B14F-4D97-AF65-F5344CB8AC3E}">
        <p14:creationId xmlns:p14="http://schemas.microsoft.com/office/powerpoint/2010/main" val="4132664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that data</a:t>
            </a:r>
          </a:p>
        </p:txBody>
      </p:sp>
      <p:sp>
        <p:nvSpPr>
          <p:cNvPr id="4" name="Slide Number Placeholder 3"/>
          <p:cNvSpPr>
            <a:spLocks noGrp="1"/>
          </p:cNvSpPr>
          <p:nvPr>
            <p:ph type="sldNum" sz="quarter" idx="5"/>
          </p:nvPr>
        </p:nvSpPr>
        <p:spPr/>
        <p:txBody>
          <a:bodyPr/>
          <a:lstStyle/>
          <a:p>
            <a:fld id="{F06BFD38-C889-45AE-9A16-19099CF3D29D}" type="slidenum">
              <a:rPr lang="en-US" smtClean="0"/>
              <a:t>22</a:t>
            </a:fld>
            <a:endParaRPr lang="en-US"/>
          </a:p>
        </p:txBody>
      </p:sp>
    </p:spTree>
    <p:extLst>
      <p:ext uri="{BB962C8B-B14F-4D97-AF65-F5344CB8AC3E}">
        <p14:creationId xmlns:p14="http://schemas.microsoft.com/office/powerpoint/2010/main" val="3742900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23</a:t>
            </a:fld>
            <a:endParaRPr lang="en-US"/>
          </a:p>
        </p:txBody>
      </p:sp>
    </p:spTree>
    <p:extLst>
      <p:ext uri="{BB962C8B-B14F-4D97-AF65-F5344CB8AC3E}">
        <p14:creationId xmlns:p14="http://schemas.microsoft.com/office/powerpoint/2010/main" val="186682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SR084 students who took the GAA 2.0 are listed in the GAA column. </a:t>
            </a:r>
          </a:p>
        </p:txBody>
      </p:sp>
      <p:sp>
        <p:nvSpPr>
          <p:cNvPr id="4" name="Slide Number Placeholder 3"/>
          <p:cNvSpPr>
            <a:spLocks noGrp="1"/>
          </p:cNvSpPr>
          <p:nvPr>
            <p:ph type="sldNum" sz="quarter" idx="5"/>
          </p:nvPr>
        </p:nvSpPr>
        <p:spPr/>
        <p:txBody>
          <a:bodyPr/>
          <a:lstStyle/>
          <a:p>
            <a:fld id="{F06BFD38-C889-45AE-9A16-19099CF3D29D}" type="slidenum">
              <a:rPr lang="en-US" smtClean="0"/>
              <a:t>24</a:t>
            </a:fld>
            <a:endParaRPr lang="en-US"/>
          </a:p>
        </p:txBody>
      </p:sp>
    </p:spTree>
    <p:extLst>
      <p:ext uri="{BB962C8B-B14F-4D97-AF65-F5344CB8AC3E}">
        <p14:creationId xmlns:p14="http://schemas.microsoft.com/office/powerpoint/2010/main" val="1038331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number of students from LEA 907 vs. the Active students 14.  Non-testing grades 1</a:t>
            </a:r>
            <a:r>
              <a:rPr lang="en-US" baseline="30000" dirty="0"/>
              <a:t>st</a:t>
            </a:r>
            <a:r>
              <a:rPr lang="en-US" dirty="0"/>
              <a:t> and 2nd</a:t>
            </a:r>
          </a:p>
        </p:txBody>
      </p:sp>
      <p:sp>
        <p:nvSpPr>
          <p:cNvPr id="4" name="Slide Number Placeholder 3"/>
          <p:cNvSpPr>
            <a:spLocks noGrp="1"/>
          </p:cNvSpPr>
          <p:nvPr>
            <p:ph type="sldNum" sz="quarter" idx="5"/>
          </p:nvPr>
        </p:nvSpPr>
        <p:spPr/>
        <p:txBody>
          <a:bodyPr/>
          <a:lstStyle/>
          <a:p>
            <a:fld id="{F06BFD38-C889-45AE-9A16-19099CF3D29D}" type="slidenum">
              <a:rPr lang="en-US" smtClean="0"/>
              <a:t>25</a:t>
            </a:fld>
            <a:endParaRPr lang="en-US"/>
          </a:p>
        </p:txBody>
      </p:sp>
    </p:spTree>
    <p:extLst>
      <p:ext uri="{BB962C8B-B14F-4D97-AF65-F5344CB8AC3E}">
        <p14:creationId xmlns:p14="http://schemas.microsoft.com/office/powerpoint/2010/main" val="2436243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26</a:t>
            </a:fld>
            <a:endParaRPr lang="en-US"/>
          </a:p>
        </p:txBody>
      </p:sp>
    </p:spTree>
    <p:extLst>
      <p:ext uri="{BB962C8B-B14F-4D97-AF65-F5344CB8AC3E}">
        <p14:creationId xmlns:p14="http://schemas.microsoft.com/office/powerpoint/2010/main" val="3198119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understand the eligibility criteria for a student who may be assessed on the GAA 2.0 we are going to do an activity. </a:t>
            </a:r>
          </a:p>
          <a:p>
            <a:pPr marL="171450" indent="-171450">
              <a:buFont typeface="Arial" panose="020B0604020202020204" pitchFamily="34" charset="0"/>
              <a:buChar char="•"/>
            </a:pPr>
            <a:r>
              <a:rPr lang="en-US" dirty="0"/>
              <a:t>Prior to reviewing the eligibility criteria for GAA, the IEP team must understand all assessment options, including the characteristics of each assessment and the potential implications of each assessment choice.  </a:t>
            </a:r>
          </a:p>
          <a:p>
            <a:pPr marL="171450" indent="-171450">
              <a:buFont typeface="Arial" panose="020B0604020202020204" pitchFamily="34" charset="0"/>
              <a:buChar char="•"/>
            </a:pPr>
            <a:r>
              <a:rPr lang="en-US" dirty="0"/>
              <a:t>According to The Official Code of Georgia A.  20 -2-281, School districts are required to follow the procedures specified in the applicable test administration materials. As a result, the IEP team must use this form to document its assessment decisions.</a:t>
            </a:r>
          </a:p>
          <a:p>
            <a:pPr marL="171450" indent="-171450">
              <a:buFont typeface="Arial" panose="020B0604020202020204" pitchFamily="34" charset="0"/>
              <a:buChar char="•"/>
            </a:pPr>
            <a:r>
              <a:rPr lang="en-US" dirty="0"/>
              <a:t>If GAA is being considered, the IEP team must review the 4 criteria below and select </a:t>
            </a:r>
            <a:r>
              <a:rPr lang="en-US" b="1" dirty="0"/>
              <a:t>YES or NO </a:t>
            </a:r>
            <a:r>
              <a:rPr lang="en-US" b="0" dirty="0"/>
              <a:t>if applicable to the student. To be</a:t>
            </a:r>
            <a:r>
              <a:rPr lang="en-US" b="1" dirty="0"/>
              <a:t> eligible </a:t>
            </a:r>
            <a:r>
              <a:rPr lang="en-US" b="0" dirty="0"/>
              <a:t>to participate in GAA, the answer to </a:t>
            </a:r>
            <a:r>
              <a:rPr lang="en-US" b="1" u="sng" dirty="0"/>
              <a:t>all </a:t>
            </a:r>
            <a:r>
              <a:rPr lang="en-US" b="0" dirty="0"/>
              <a:t>4 of the questions below must be </a:t>
            </a:r>
            <a:r>
              <a:rPr lang="en-US" b="1" dirty="0"/>
              <a:t>YES. </a:t>
            </a:r>
            <a:r>
              <a:rPr lang="en-US" b="0" dirty="0"/>
              <a:t> If the answer to any of the questions is </a:t>
            </a:r>
            <a:r>
              <a:rPr lang="en-US" b="1" dirty="0"/>
              <a:t>NO</a:t>
            </a:r>
            <a:r>
              <a:rPr lang="en-US" b="0" dirty="0"/>
              <a:t>, the student is </a:t>
            </a:r>
            <a:r>
              <a:rPr lang="en-US" b="1" dirty="0"/>
              <a:t>not eligible </a:t>
            </a:r>
            <a:r>
              <a:rPr lang="en-US" b="0" dirty="0"/>
              <a:t>to participate in GAA and must participate in the GA Milestones Assessment System. Each </a:t>
            </a:r>
            <a:r>
              <a:rPr lang="en-US" b="1" dirty="0"/>
              <a:t>YES</a:t>
            </a:r>
            <a:r>
              <a:rPr lang="en-US" b="0" dirty="0"/>
              <a:t> answer requires a justification that contains evidence that the student meets the criteria.</a:t>
            </a:r>
          </a:p>
        </p:txBody>
      </p:sp>
      <p:sp>
        <p:nvSpPr>
          <p:cNvPr id="4" name="Slide Number Placeholder 3"/>
          <p:cNvSpPr>
            <a:spLocks noGrp="1"/>
          </p:cNvSpPr>
          <p:nvPr>
            <p:ph type="sldNum" sz="quarter" idx="5"/>
          </p:nvPr>
        </p:nvSpPr>
        <p:spPr/>
        <p:txBody>
          <a:bodyPr/>
          <a:lstStyle/>
          <a:p>
            <a:fld id="{F06BFD38-C889-45AE-9A16-19099CF3D29D}" type="slidenum">
              <a:rPr lang="en-US" smtClean="0"/>
              <a:t>27</a:t>
            </a:fld>
            <a:endParaRPr lang="en-US"/>
          </a:p>
        </p:txBody>
      </p:sp>
    </p:spTree>
    <p:extLst>
      <p:ext uri="{BB962C8B-B14F-4D97-AF65-F5344CB8AC3E}">
        <p14:creationId xmlns:p14="http://schemas.microsoft.com/office/powerpoint/2010/main" val="1876229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 us count off by 4’s and go to into the 4 groups. Everything is at your group/station. Are there any questions? You will have about 8 to 10 minutes to complete this activity.</a:t>
            </a:r>
          </a:p>
        </p:txBody>
      </p:sp>
      <p:sp>
        <p:nvSpPr>
          <p:cNvPr id="4" name="Slide Number Placeholder 3"/>
          <p:cNvSpPr>
            <a:spLocks noGrp="1"/>
          </p:cNvSpPr>
          <p:nvPr>
            <p:ph type="sldNum" sz="quarter" idx="5"/>
          </p:nvPr>
        </p:nvSpPr>
        <p:spPr/>
        <p:txBody>
          <a:bodyPr/>
          <a:lstStyle/>
          <a:p>
            <a:fld id="{F06BFD38-C889-45AE-9A16-19099CF3D29D}" type="slidenum">
              <a:rPr lang="en-US" smtClean="0"/>
              <a:t>28</a:t>
            </a:fld>
            <a:endParaRPr lang="en-US"/>
          </a:p>
        </p:txBody>
      </p:sp>
    </p:spTree>
    <p:extLst>
      <p:ext uri="{BB962C8B-B14F-4D97-AF65-F5344CB8AC3E}">
        <p14:creationId xmlns:p14="http://schemas.microsoft.com/office/powerpoint/2010/main" val="161028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29</a:t>
            </a:fld>
            <a:endParaRPr lang="en-US"/>
          </a:p>
        </p:txBody>
      </p:sp>
    </p:spTree>
    <p:extLst>
      <p:ext uri="{BB962C8B-B14F-4D97-AF65-F5344CB8AC3E}">
        <p14:creationId xmlns:p14="http://schemas.microsoft.com/office/powerpoint/2010/main" val="362019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3</a:t>
            </a:fld>
            <a:endParaRPr lang="en-US"/>
          </a:p>
        </p:txBody>
      </p:sp>
    </p:spTree>
    <p:extLst>
      <p:ext uri="{BB962C8B-B14F-4D97-AF65-F5344CB8AC3E}">
        <p14:creationId xmlns:p14="http://schemas.microsoft.com/office/powerpoint/2010/main" val="38936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30</a:t>
            </a:fld>
            <a:endParaRPr lang="en-US"/>
          </a:p>
        </p:txBody>
      </p:sp>
    </p:spTree>
    <p:extLst>
      <p:ext uri="{BB962C8B-B14F-4D97-AF65-F5344CB8AC3E}">
        <p14:creationId xmlns:p14="http://schemas.microsoft.com/office/powerpoint/2010/main" val="193921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31</a:t>
            </a:fld>
            <a:endParaRPr lang="en-US" dirty="0"/>
          </a:p>
        </p:txBody>
      </p:sp>
    </p:spTree>
    <p:extLst>
      <p:ext uri="{BB962C8B-B14F-4D97-AF65-F5344CB8AC3E}">
        <p14:creationId xmlns:p14="http://schemas.microsoft.com/office/powerpoint/2010/main" val="2451843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Mental Processing Index </a:t>
            </a:r>
            <a:r>
              <a:rPr lang="en-US" dirty="0"/>
              <a:t>is a measure of cognitive processing abilities of children and adolescents between the ages 3 and 18. Candace scored 65 </a:t>
            </a:r>
            <a:r>
              <a:rPr lang="en-US" b="0" dirty="0"/>
              <a:t>which is </a:t>
            </a:r>
            <a:r>
              <a:rPr lang="en-US" b="1" dirty="0"/>
              <a:t>below average. </a:t>
            </a:r>
            <a:r>
              <a:rPr lang="en-US" b="0" dirty="0"/>
              <a:t>A</a:t>
            </a:r>
            <a:r>
              <a:rPr lang="en-US" b="1" dirty="0"/>
              <a:t> Normal Score</a:t>
            </a:r>
            <a:r>
              <a:rPr lang="en-US" b="0" dirty="0"/>
              <a:t> is </a:t>
            </a:r>
            <a:r>
              <a:rPr lang="en-US" b="1" dirty="0"/>
              <a:t>85-115</a:t>
            </a:r>
          </a:p>
          <a:p>
            <a:pPr marL="171450" indent="-171450">
              <a:buFont typeface="Arial" panose="020B0604020202020204" pitchFamily="34" charset="0"/>
              <a:buChar char="•"/>
            </a:pPr>
            <a:r>
              <a:rPr lang="en-US" b="1" dirty="0"/>
              <a:t>Sequence Processing Standard Score =66 well below range</a:t>
            </a:r>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32</a:t>
            </a:fld>
            <a:endParaRPr lang="en-US" dirty="0"/>
          </a:p>
        </p:txBody>
      </p:sp>
    </p:spTree>
    <p:extLst>
      <p:ext uri="{BB962C8B-B14F-4D97-AF65-F5344CB8AC3E}">
        <p14:creationId xmlns:p14="http://schemas.microsoft.com/office/powerpoint/2010/main" val="3627193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33</a:t>
            </a:fld>
            <a:endParaRPr lang="en-US"/>
          </a:p>
        </p:txBody>
      </p:sp>
    </p:spTree>
    <p:extLst>
      <p:ext uri="{BB962C8B-B14F-4D97-AF65-F5344CB8AC3E}">
        <p14:creationId xmlns:p14="http://schemas.microsoft.com/office/powerpoint/2010/main" val="184080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34</a:t>
            </a:fld>
            <a:endParaRPr lang="en-US"/>
          </a:p>
        </p:txBody>
      </p:sp>
    </p:spTree>
    <p:extLst>
      <p:ext uri="{BB962C8B-B14F-4D97-AF65-F5344CB8AC3E}">
        <p14:creationId xmlns:p14="http://schemas.microsoft.com/office/powerpoint/2010/main" val="4033587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35</a:t>
            </a:fld>
            <a:endParaRPr lang="en-US" dirty="0"/>
          </a:p>
        </p:txBody>
      </p:sp>
    </p:spTree>
    <p:extLst>
      <p:ext uri="{BB962C8B-B14F-4D97-AF65-F5344CB8AC3E}">
        <p14:creationId xmlns:p14="http://schemas.microsoft.com/office/powerpoint/2010/main" val="26934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dirty="0"/>
          </a:p>
        </p:txBody>
      </p:sp>
    </p:spTree>
    <p:extLst>
      <p:ext uri="{BB962C8B-B14F-4D97-AF65-F5344CB8AC3E}">
        <p14:creationId xmlns:p14="http://schemas.microsoft.com/office/powerpoint/2010/main" val="3601895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37</a:t>
            </a:fld>
            <a:endParaRPr lang="en-US"/>
          </a:p>
        </p:txBody>
      </p:sp>
    </p:spTree>
    <p:extLst>
      <p:ext uri="{BB962C8B-B14F-4D97-AF65-F5344CB8AC3E}">
        <p14:creationId xmlns:p14="http://schemas.microsoft.com/office/powerpoint/2010/main" val="2071044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38</a:t>
            </a:fld>
            <a:endParaRPr lang="en-US" dirty="0"/>
          </a:p>
        </p:txBody>
      </p:sp>
    </p:spTree>
    <p:extLst>
      <p:ext uri="{BB962C8B-B14F-4D97-AF65-F5344CB8AC3E}">
        <p14:creationId xmlns:p14="http://schemas.microsoft.com/office/powerpoint/2010/main" val="2406175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Mental Processing Index </a:t>
            </a:r>
            <a:r>
              <a:rPr lang="en-US" dirty="0"/>
              <a:t>is a measure of cognitive processing abilities of children and adolescents between the ages 3 and 18. Candace scored 65 </a:t>
            </a:r>
            <a:r>
              <a:rPr lang="en-US" b="0" dirty="0"/>
              <a:t>which is </a:t>
            </a:r>
            <a:r>
              <a:rPr lang="en-US" b="1" dirty="0"/>
              <a:t>below average. </a:t>
            </a:r>
            <a:r>
              <a:rPr lang="en-US" b="0" dirty="0"/>
              <a:t>A</a:t>
            </a:r>
            <a:r>
              <a:rPr lang="en-US" b="1" dirty="0"/>
              <a:t> Normal Score</a:t>
            </a:r>
            <a:r>
              <a:rPr lang="en-US" b="0" dirty="0"/>
              <a:t> is </a:t>
            </a:r>
            <a:r>
              <a:rPr lang="en-US" b="1" dirty="0"/>
              <a:t>85-115</a:t>
            </a:r>
          </a:p>
          <a:p>
            <a:pPr marL="171450" indent="-171450">
              <a:buFont typeface="Arial" panose="020B0604020202020204" pitchFamily="34" charset="0"/>
              <a:buChar char="•"/>
            </a:pPr>
            <a:r>
              <a:rPr lang="en-US" b="1" dirty="0"/>
              <a:t>Sequence Processing Standard Score =66 well below range</a:t>
            </a:r>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39</a:t>
            </a:fld>
            <a:endParaRPr lang="en-US" dirty="0"/>
          </a:p>
        </p:txBody>
      </p:sp>
    </p:spTree>
    <p:extLst>
      <p:ext uri="{BB962C8B-B14F-4D97-AF65-F5344CB8AC3E}">
        <p14:creationId xmlns:p14="http://schemas.microsoft.com/office/powerpoint/2010/main" val="427772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4</a:t>
            </a:fld>
            <a:endParaRPr lang="en-US"/>
          </a:p>
        </p:txBody>
      </p:sp>
    </p:spTree>
    <p:extLst>
      <p:ext uri="{BB962C8B-B14F-4D97-AF65-F5344CB8AC3E}">
        <p14:creationId xmlns:p14="http://schemas.microsoft.com/office/powerpoint/2010/main" val="2657138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40</a:t>
            </a:fld>
            <a:endParaRPr lang="en-US"/>
          </a:p>
        </p:txBody>
      </p:sp>
    </p:spTree>
    <p:extLst>
      <p:ext uri="{BB962C8B-B14F-4D97-AF65-F5344CB8AC3E}">
        <p14:creationId xmlns:p14="http://schemas.microsoft.com/office/powerpoint/2010/main" val="604988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41</a:t>
            </a:fld>
            <a:endParaRPr lang="en-US"/>
          </a:p>
        </p:txBody>
      </p:sp>
    </p:spTree>
    <p:extLst>
      <p:ext uri="{BB962C8B-B14F-4D97-AF65-F5344CB8AC3E}">
        <p14:creationId xmlns:p14="http://schemas.microsoft.com/office/powerpoint/2010/main" val="3451861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42</a:t>
            </a:fld>
            <a:endParaRPr lang="en-US" dirty="0"/>
          </a:p>
        </p:txBody>
      </p:sp>
    </p:spTree>
    <p:extLst>
      <p:ext uri="{BB962C8B-B14F-4D97-AF65-F5344CB8AC3E}">
        <p14:creationId xmlns:p14="http://schemas.microsoft.com/office/powerpoint/2010/main" val="422077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43</a:t>
            </a:fld>
            <a:endParaRPr lang="en-US" dirty="0"/>
          </a:p>
        </p:txBody>
      </p:sp>
    </p:spTree>
    <p:extLst>
      <p:ext uri="{BB962C8B-B14F-4D97-AF65-F5344CB8AC3E}">
        <p14:creationId xmlns:p14="http://schemas.microsoft.com/office/powerpoint/2010/main" val="2116710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and schools may benefit from creating a team to review multiple sources of data also this activity is designed to structure, reflect and dialogue among IEP Team members including the director of special education, representatives of school staff who participate as members of an IEP team, curriculum specialists, school principals, school psychologists, related service providers, parents, for English Learners with disabilities, and an English learner specialist. By, having these questions and discussions will assist IEP teams on a goal of being correct when making decisions about the students with the most significant cognitive disabilities being eligible for taking the alternate assessment. </a:t>
            </a:r>
          </a:p>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44</a:t>
            </a:fld>
            <a:endParaRPr lang="en-US"/>
          </a:p>
        </p:txBody>
      </p:sp>
    </p:spTree>
    <p:extLst>
      <p:ext uri="{BB962C8B-B14F-4D97-AF65-F5344CB8AC3E}">
        <p14:creationId xmlns:p14="http://schemas.microsoft.com/office/powerpoint/2010/main" val="1176599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in 4 different groups are to read the two questions, discuss the questions, answer the questions, select a recorder/reporter and have someone in your group to share answers. </a:t>
            </a:r>
          </a:p>
        </p:txBody>
      </p:sp>
      <p:sp>
        <p:nvSpPr>
          <p:cNvPr id="4" name="Slide Number Placeholder 3"/>
          <p:cNvSpPr>
            <a:spLocks noGrp="1"/>
          </p:cNvSpPr>
          <p:nvPr>
            <p:ph type="sldNum" sz="quarter" idx="5"/>
          </p:nvPr>
        </p:nvSpPr>
        <p:spPr/>
        <p:txBody>
          <a:bodyPr/>
          <a:lstStyle/>
          <a:p>
            <a:fld id="{F06BFD38-C889-45AE-9A16-19099CF3D29D}" type="slidenum">
              <a:rPr lang="en-US" smtClean="0"/>
              <a:t>45</a:t>
            </a:fld>
            <a:endParaRPr lang="en-US" dirty="0"/>
          </a:p>
        </p:txBody>
      </p:sp>
    </p:spTree>
    <p:extLst>
      <p:ext uri="{BB962C8B-B14F-4D97-AF65-F5344CB8AC3E}">
        <p14:creationId xmlns:p14="http://schemas.microsoft.com/office/powerpoint/2010/main" val="402673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46</a:t>
            </a:fld>
            <a:endParaRPr lang="en-US" dirty="0"/>
          </a:p>
        </p:txBody>
      </p:sp>
    </p:spTree>
    <p:extLst>
      <p:ext uri="{BB962C8B-B14F-4D97-AF65-F5344CB8AC3E}">
        <p14:creationId xmlns:p14="http://schemas.microsoft.com/office/powerpoint/2010/main" val="3961551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47</a:t>
            </a:fld>
            <a:endParaRPr lang="en-US"/>
          </a:p>
        </p:txBody>
      </p:sp>
    </p:spTree>
    <p:extLst>
      <p:ext uri="{BB962C8B-B14F-4D97-AF65-F5344CB8AC3E}">
        <p14:creationId xmlns:p14="http://schemas.microsoft.com/office/powerpoint/2010/main" val="2209225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48</a:t>
            </a:fld>
            <a:endParaRPr lang="en-US" dirty="0"/>
          </a:p>
        </p:txBody>
      </p:sp>
    </p:spTree>
    <p:extLst>
      <p:ext uri="{BB962C8B-B14F-4D97-AF65-F5344CB8AC3E}">
        <p14:creationId xmlns:p14="http://schemas.microsoft.com/office/powerpoint/2010/main" val="726763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49</a:t>
            </a:fld>
            <a:endParaRPr lang="en-US" dirty="0"/>
          </a:p>
        </p:txBody>
      </p:sp>
    </p:spTree>
    <p:extLst>
      <p:ext uri="{BB962C8B-B14F-4D97-AF65-F5344CB8AC3E}">
        <p14:creationId xmlns:p14="http://schemas.microsoft.com/office/powerpoint/2010/main" val="403919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5</a:t>
            </a:fld>
            <a:endParaRPr lang="en-US"/>
          </a:p>
        </p:txBody>
      </p:sp>
    </p:spTree>
    <p:extLst>
      <p:ext uri="{BB962C8B-B14F-4D97-AF65-F5344CB8AC3E}">
        <p14:creationId xmlns:p14="http://schemas.microsoft.com/office/powerpoint/2010/main" val="2805513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570">
              <a:defRPr/>
            </a:pPr>
            <a:fld id="{8E09607A-F592-4AC4-9857-E8FB4B02BF2A}" type="slidenum">
              <a:rPr lang="en-US">
                <a:solidFill>
                  <a:prstClr val="black"/>
                </a:solidFill>
                <a:latin typeface="Calibri" panose="020F0502020204030204"/>
              </a:rPr>
              <a:pPr defTabSz="466570">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5917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6BFD38-C889-45AE-9A16-19099CF3D29D}" type="slidenum">
              <a:rPr lang="en-US" smtClean="0"/>
              <a:t>51</a:t>
            </a:fld>
            <a:endParaRPr lang="en-US"/>
          </a:p>
        </p:txBody>
      </p:sp>
    </p:spTree>
    <p:extLst>
      <p:ext uri="{BB962C8B-B14F-4D97-AF65-F5344CB8AC3E}">
        <p14:creationId xmlns:p14="http://schemas.microsoft.com/office/powerpoint/2010/main" val="2090490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570">
              <a:defRPr/>
            </a:pPr>
            <a:fld id="{8E09607A-F592-4AC4-9857-E8FB4B02BF2A}" type="slidenum">
              <a:rPr lang="en-US">
                <a:solidFill>
                  <a:prstClr val="black"/>
                </a:solidFill>
                <a:latin typeface="Calibri" panose="020F0502020204030204"/>
              </a:rPr>
              <a:pPr defTabSz="466570">
                <a:defRPr/>
              </a:pPr>
              <a:t>52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751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BFD38-C889-45AE-9A16-19099CF3D29D}" type="slidenum">
              <a:rPr lang="en-US" smtClean="0"/>
              <a:t>6</a:t>
            </a:fld>
            <a:endParaRPr lang="en-US" dirty="0"/>
          </a:p>
        </p:txBody>
      </p:sp>
    </p:spTree>
    <p:extLst>
      <p:ext uri="{BB962C8B-B14F-4D97-AF65-F5344CB8AC3E}">
        <p14:creationId xmlns:p14="http://schemas.microsoft.com/office/powerpoint/2010/main" val="137036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776A-6BC8-49D9-8015-9F42A7BF5B36}" type="slidenum">
              <a:rPr lang="en-US" smtClean="0"/>
              <a:t>7</a:t>
            </a:fld>
            <a:endParaRPr lang="en-US" dirty="0"/>
          </a:p>
        </p:txBody>
      </p:sp>
    </p:spTree>
    <p:extLst>
      <p:ext uri="{BB962C8B-B14F-4D97-AF65-F5344CB8AC3E}">
        <p14:creationId xmlns:p14="http://schemas.microsoft.com/office/powerpoint/2010/main" val="368580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776A-6BC8-49D9-8015-9F42A7BF5B36}" type="slidenum">
              <a:rPr lang="en-US" smtClean="0"/>
              <a:t>8</a:t>
            </a:fld>
            <a:endParaRPr lang="en-US"/>
          </a:p>
        </p:txBody>
      </p:sp>
    </p:spTree>
    <p:extLst>
      <p:ext uri="{BB962C8B-B14F-4D97-AF65-F5344CB8AC3E}">
        <p14:creationId xmlns:p14="http://schemas.microsoft.com/office/powerpoint/2010/main" val="66300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this slide 01.24.2020</a:t>
            </a:r>
          </a:p>
        </p:txBody>
      </p:sp>
      <p:sp>
        <p:nvSpPr>
          <p:cNvPr id="4" name="Slide Number Placeholder 3"/>
          <p:cNvSpPr>
            <a:spLocks noGrp="1"/>
          </p:cNvSpPr>
          <p:nvPr>
            <p:ph type="sldNum" sz="quarter" idx="5"/>
          </p:nvPr>
        </p:nvSpPr>
        <p:spPr/>
        <p:txBody>
          <a:bodyPr/>
          <a:lstStyle/>
          <a:p>
            <a:fld id="{F06BFD38-C889-45AE-9A16-19099CF3D29D}" type="slidenum">
              <a:rPr lang="en-US" smtClean="0"/>
              <a:t>9</a:t>
            </a:fld>
            <a:endParaRPr lang="en-US" dirty="0"/>
          </a:p>
        </p:txBody>
      </p:sp>
    </p:spTree>
    <p:extLst>
      <p:ext uri="{BB962C8B-B14F-4D97-AF65-F5344CB8AC3E}">
        <p14:creationId xmlns:p14="http://schemas.microsoft.com/office/powerpoint/2010/main" val="2796055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D7156EE-02CA-4B69-9D02-DC7DC0929F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16C3506-31A7-4C5B-9C5B-B4844EAA18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238B84E5-AC9E-46AB-886B-B2C42D4E75C1}"/>
              </a:ext>
            </a:extLst>
          </p:cNvPr>
          <p:cNvGrpSpPr>
            <a:grpSpLocks/>
          </p:cNvGrpSpPr>
          <p:nvPr userDrawn="1"/>
        </p:nvGrpSpPr>
        <p:grpSpPr bwMode="auto">
          <a:xfrm>
            <a:off x="891119" y="6305553"/>
            <a:ext cx="8921749" cy="53975"/>
            <a:chOff x="667641" y="6313581"/>
            <a:chExt cx="7276741" cy="45719"/>
          </a:xfrm>
        </p:grpSpPr>
        <p:sp>
          <p:nvSpPr>
            <p:cNvPr id="7" name="Rectangle 6">
              <a:extLst>
                <a:ext uri="{FF2B5EF4-FFF2-40B4-BE49-F238E27FC236}">
                  <a16:creationId xmlns:a16="http://schemas.microsoft.com/office/drawing/2014/main" id="{70A957A0-8CCB-489D-A744-8558BEAA5739}"/>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A8B13808-52BE-4D3C-B8C7-8AD4A28BFC6B}"/>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9B8306AF-22A0-4655-8357-CBB523636A73}"/>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D7213786-966D-4B61-98B2-54AFA792D1FA}"/>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1" name="TextBox 10">
            <a:extLst>
              <a:ext uri="{FF2B5EF4-FFF2-40B4-BE49-F238E27FC236}">
                <a16:creationId xmlns:a16="http://schemas.microsoft.com/office/drawing/2014/main" id="{8BBD6C88-4F9B-4F81-A1D7-762909218A2B}"/>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p:nvPr>
        </p:nvSpPr>
        <p:spPr>
          <a:xfrm>
            <a:off x="1201956" y="3602040"/>
            <a:ext cx="10551832" cy="1826077"/>
          </a:xfrm>
        </p:spPr>
        <p:txBody>
          <a:bodyPr>
            <a:normAutofit/>
          </a:bodyPr>
          <a:lstStyle>
            <a:lvl1pPr marL="0" indent="0" algn="ctr">
              <a:buNone/>
              <a:defRPr sz="24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5117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52CA1AC-5BBE-4955-B108-95B5566471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3F1E841-66A6-4966-A136-CF9AEF818D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a:extLst>
              <a:ext uri="{FF2B5EF4-FFF2-40B4-BE49-F238E27FC236}">
                <a16:creationId xmlns:a16="http://schemas.microsoft.com/office/drawing/2014/main" id="{4A2CCC48-F2B4-4C7F-9A61-BDCD526F8D61}"/>
              </a:ext>
            </a:extLst>
          </p:cNvPr>
          <p:cNvGrpSpPr>
            <a:grpSpLocks/>
          </p:cNvGrpSpPr>
          <p:nvPr userDrawn="1"/>
        </p:nvGrpSpPr>
        <p:grpSpPr bwMode="auto">
          <a:xfrm>
            <a:off x="891119" y="6305553"/>
            <a:ext cx="8921749" cy="53975"/>
            <a:chOff x="667641" y="6313581"/>
            <a:chExt cx="7276741" cy="45719"/>
          </a:xfrm>
        </p:grpSpPr>
        <p:sp>
          <p:nvSpPr>
            <p:cNvPr id="8" name="Rectangle 7">
              <a:extLst>
                <a:ext uri="{FF2B5EF4-FFF2-40B4-BE49-F238E27FC236}">
                  <a16:creationId xmlns:a16="http://schemas.microsoft.com/office/drawing/2014/main" id="{03F21A77-5C90-4288-AF0A-16D0ADF57EE3}"/>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A8A605A9-BFFC-48A5-BDAA-C3A2F46D02D8}"/>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3" name="Rectangle 12">
              <a:extLst>
                <a:ext uri="{FF2B5EF4-FFF2-40B4-BE49-F238E27FC236}">
                  <a16:creationId xmlns:a16="http://schemas.microsoft.com/office/drawing/2014/main" id="{87AE96AD-3594-47C5-989B-A415EA75BEBD}"/>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4" name="Rectangle 13">
              <a:extLst>
                <a:ext uri="{FF2B5EF4-FFF2-40B4-BE49-F238E27FC236}">
                  <a16:creationId xmlns:a16="http://schemas.microsoft.com/office/drawing/2014/main" id="{67A009E5-C182-4B0A-A486-6D96E0EF0C43}"/>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5" name="TextBox 14">
            <a:extLst>
              <a:ext uri="{FF2B5EF4-FFF2-40B4-BE49-F238E27FC236}">
                <a16:creationId xmlns:a16="http://schemas.microsoft.com/office/drawing/2014/main" id="{73C8808A-9E4B-4E04-8F1A-EFE9F0A1FAE7}"/>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9"/>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31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D8B483-8991-4519-BC86-C4F077D81F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05D7712-7D57-4DF3-87D1-55DB6DF4F3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F4CC52D5-94E0-437D-A6D5-985282E133F0}"/>
              </a:ext>
            </a:extLst>
          </p:cNvPr>
          <p:cNvGrpSpPr>
            <a:grpSpLocks/>
          </p:cNvGrpSpPr>
          <p:nvPr userDrawn="1"/>
        </p:nvGrpSpPr>
        <p:grpSpPr bwMode="auto">
          <a:xfrm>
            <a:off x="891119" y="6305553"/>
            <a:ext cx="8921749" cy="53975"/>
            <a:chOff x="667641" y="6313581"/>
            <a:chExt cx="7276741" cy="45719"/>
          </a:xfrm>
        </p:grpSpPr>
        <p:sp>
          <p:nvSpPr>
            <p:cNvPr id="10" name="Rectangle 9">
              <a:extLst>
                <a:ext uri="{FF2B5EF4-FFF2-40B4-BE49-F238E27FC236}">
                  <a16:creationId xmlns:a16="http://schemas.microsoft.com/office/drawing/2014/main" id="{555A3504-CD6A-472C-A54D-302DF1D573CC}"/>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8535E6A8-0E6A-4894-B4E6-98123CA34E1C}"/>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a:extLst>
                <a:ext uri="{FF2B5EF4-FFF2-40B4-BE49-F238E27FC236}">
                  <a16:creationId xmlns:a16="http://schemas.microsoft.com/office/drawing/2014/main" id="{99160421-CECD-4808-843D-1412A5546FC3}"/>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7" name="Rectangle 16">
              <a:extLst>
                <a:ext uri="{FF2B5EF4-FFF2-40B4-BE49-F238E27FC236}">
                  <a16:creationId xmlns:a16="http://schemas.microsoft.com/office/drawing/2014/main" id="{0D35389D-8246-453D-93D2-EC2F48D50B2C}"/>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9" name="TextBox 18">
            <a:extLst>
              <a:ext uri="{FF2B5EF4-FFF2-40B4-BE49-F238E27FC236}">
                <a16:creationId xmlns:a16="http://schemas.microsoft.com/office/drawing/2014/main" id="{A76E7649-564A-4594-AD2D-C123EE585094}"/>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9"/>
            <a:ext cx="10515600" cy="1325563"/>
          </a:xfrm>
        </p:spPr>
        <p:txBody>
          <a:bodyP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8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CFFD101-4489-438F-9CB5-9A7F75667E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7173A87F-AA85-4C5D-BB12-834E5608D8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ECD04AE2-E059-423A-ACAA-821884370D51}"/>
              </a:ext>
            </a:extLst>
          </p:cNvPr>
          <p:cNvGrpSpPr>
            <a:grpSpLocks/>
          </p:cNvGrpSpPr>
          <p:nvPr userDrawn="1"/>
        </p:nvGrpSpPr>
        <p:grpSpPr bwMode="auto">
          <a:xfrm>
            <a:off x="891119" y="6305553"/>
            <a:ext cx="8921749" cy="53975"/>
            <a:chOff x="667641" y="6313581"/>
            <a:chExt cx="7276741" cy="45719"/>
          </a:xfrm>
        </p:grpSpPr>
        <p:sp>
          <p:nvSpPr>
            <p:cNvPr id="6" name="Rectangle 5">
              <a:extLst>
                <a:ext uri="{FF2B5EF4-FFF2-40B4-BE49-F238E27FC236}">
                  <a16:creationId xmlns:a16="http://schemas.microsoft.com/office/drawing/2014/main" id="{7464725F-DD9D-4596-9CBE-564CCA4A531E}"/>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Rectangle 6">
              <a:extLst>
                <a:ext uri="{FF2B5EF4-FFF2-40B4-BE49-F238E27FC236}">
                  <a16:creationId xmlns:a16="http://schemas.microsoft.com/office/drawing/2014/main" id="{6BA282C9-2ECA-4D8B-81F1-47C441164F15}"/>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5E2990E5-2DBF-4D66-8415-FB1F5C14EBE3}"/>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8C947E8B-2341-4B35-BAD9-23BCB135E93E}"/>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0" name="TextBox 9">
            <a:extLst>
              <a:ext uri="{FF2B5EF4-FFF2-40B4-BE49-F238E27FC236}">
                <a16:creationId xmlns:a16="http://schemas.microsoft.com/office/drawing/2014/main" id="{F5CBBF53-3C99-489A-8209-89D2EEEEF117}"/>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9"/>
            <a:ext cx="10515600" cy="1325563"/>
          </a:xfrm>
        </p:spPr>
        <p:txBody>
          <a:bodyPr/>
          <a:lstStyle/>
          <a:p>
            <a:r>
              <a:rPr lang="en-US"/>
              <a:t>Click to edit Master title style</a:t>
            </a:r>
          </a:p>
        </p:txBody>
      </p:sp>
    </p:spTree>
    <p:extLst>
      <p:ext uri="{BB962C8B-B14F-4D97-AF65-F5344CB8AC3E}">
        <p14:creationId xmlns:p14="http://schemas.microsoft.com/office/powerpoint/2010/main" val="371534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9E8515F-46D4-41A6-9E0A-0A1A339DF9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FBD0A9D-FB88-478A-8C6E-D0140CA6EB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a:extLst>
              <a:ext uri="{FF2B5EF4-FFF2-40B4-BE49-F238E27FC236}">
                <a16:creationId xmlns:a16="http://schemas.microsoft.com/office/drawing/2014/main" id="{B977C55F-5A87-4E91-AEBC-7524D2267755}"/>
              </a:ext>
            </a:extLst>
          </p:cNvPr>
          <p:cNvGrpSpPr>
            <a:grpSpLocks/>
          </p:cNvGrpSpPr>
          <p:nvPr userDrawn="1"/>
        </p:nvGrpSpPr>
        <p:grpSpPr bwMode="auto">
          <a:xfrm>
            <a:off x="891119" y="6305553"/>
            <a:ext cx="8921749" cy="53975"/>
            <a:chOff x="667641" y="6313581"/>
            <a:chExt cx="7276741" cy="45719"/>
          </a:xfrm>
        </p:grpSpPr>
        <p:sp>
          <p:nvSpPr>
            <p:cNvPr id="8" name="Rectangle 7">
              <a:extLst>
                <a:ext uri="{FF2B5EF4-FFF2-40B4-BE49-F238E27FC236}">
                  <a16:creationId xmlns:a16="http://schemas.microsoft.com/office/drawing/2014/main" id="{959D3C00-8A14-4CAC-80C3-B46EB93F5966}"/>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5DC65A3E-88D5-4CBC-8F74-00261B720909}"/>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67624329-CCE4-4970-81FF-817C8DACDAB4}"/>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E3B5D8F1-C247-4F93-AEF7-8AA66253E19F}"/>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2" name="TextBox 11">
            <a:extLst>
              <a:ext uri="{FF2B5EF4-FFF2-40B4-BE49-F238E27FC236}">
                <a16:creationId xmlns:a16="http://schemas.microsoft.com/office/drawing/2014/main" id="{D2B80100-ECED-440C-B5A6-777A87471E76}"/>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2" y="457200"/>
            <a:ext cx="3932237" cy="1600200"/>
          </a:xfrm>
        </p:spPr>
        <p:txBody>
          <a:bodyPr/>
          <a:lstStyle>
            <a:lvl1pPr>
              <a:defRPr sz="24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54629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7671C98-DF4A-49A5-8133-3AAD9A16B9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D2F3F7E-743C-4E49-AEED-5328E14038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a:extLst>
              <a:ext uri="{FF2B5EF4-FFF2-40B4-BE49-F238E27FC236}">
                <a16:creationId xmlns:a16="http://schemas.microsoft.com/office/drawing/2014/main" id="{27FA597D-9F29-4417-87D1-DCEADE796976}"/>
              </a:ext>
            </a:extLst>
          </p:cNvPr>
          <p:cNvGrpSpPr>
            <a:grpSpLocks/>
          </p:cNvGrpSpPr>
          <p:nvPr userDrawn="1"/>
        </p:nvGrpSpPr>
        <p:grpSpPr bwMode="auto">
          <a:xfrm>
            <a:off x="891119" y="6305553"/>
            <a:ext cx="8921749" cy="53975"/>
            <a:chOff x="667641" y="6313581"/>
            <a:chExt cx="7276741" cy="45719"/>
          </a:xfrm>
        </p:grpSpPr>
        <p:sp>
          <p:nvSpPr>
            <p:cNvPr id="8" name="Rectangle 7">
              <a:extLst>
                <a:ext uri="{FF2B5EF4-FFF2-40B4-BE49-F238E27FC236}">
                  <a16:creationId xmlns:a16="http://schemas.microsoft.com/office/drawing/2014/main" id="{013999BE-F909-489B-8A0F-8B10CD08A65D}"/>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67A327F5-553F-4DE4-9EF1-CCC96C9D17FB}"/>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281503C9-1E78-4449-AF9B-82DA499CD6DE}"/>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FCA1F469-1B1E-4D64-90F8-0D54231FC588}"/>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2" name="TextBox 11">
            <a:extLst>
              <a:ext uri="{FF2B5EF4-FFF2-40B4-BE49-F238E27FC236}">
                <a16:creationId xmlns:a16="http://schemas.microsoft.com/office/drawing/2014/main" id="{33269D6D-9905-4A31-87F5-AD4E4A3FBBC4}"/>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6" y="457200"/>
            <a:ext cx="3932237" cy="1600200"/>
          </a:xfrm>
        </p:spPr>
        <p:txBody>
          <a:bodyPr/>
          <a:lstStyle>
            <a:lvl1pPr>
              <a:defRPr sz="24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29"/>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6"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89064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DDF4A27-E826-47F5-8185-991B1A1B28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90118CD-D05F-47C4-81FF-DC9215D0F2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BE499A24-D18C-4F5B-A281-47C351CFCB34}"/>
              </a:ext>
            </a:extLst>
          </p:cNvPr>
          <p:cNvGrpSpPr>
            <a:grpSpLocks/>
          </p:cNvGrpSpPr>
          <p:nvPr userDrawn="1"/>
        </p:nvGrpSpPr>
        <p:grpSpPr bwMode="auto">
          <a:xfrm>
            <a:off x="891119" y="6305553"/>
            <a:ext cx="8921749" cy="53975"/>
            <a:chOff x="667641" y="6313581"/>
            <a:chExt cx="7276741" cy="45719"/>
          </a:xfrm>
        </p:grpSpPr>
        <p:sp>
          <p:nvSpPr>
            <p:cNvPr id="7" name="Rectangle 6">
              <a:extLst>
                <a:ext uri="{FF2B5EF4-FFF2-40B4-BE49-F238E27FC236}">
                  <a16:creationId xmlns:a16="http://schemas.microsoft.com/office/drawing/2014/main" id="{54FA1631-1868-4204-9F73-EB735A2C4517}"/>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6FBA55B1-86CE-4DC5-9DE5-EA62836B63E2}"/>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8170D035-B176-4D61-9472-4D11BF8EF6F6}"/>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1AF778EC-9AAF-4AE4-AD16-9E56E150A5E7}"/>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1" name="TextBox 10">
            <a:extLst>
              <a:ext uri="{FF2B5EF4-FFF2-40B4-BE49-F238E27FC236}">
                <a16:creationId xmlns:a16="http://schemas.microsoft.com/office/drawing/2014/main" id="{8EC0A2A5-E41E-461C-A49F-5886B744F9C3}"/>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9"/>
            <a:ext cx="10515600" cy="1325563"/>
          </a:xfrm>
        </p:spPr>
        <p:txBody>
          <a:bodyP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7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0D8C333-2C7C-4805-85C4-B6E642F174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2DDC68E-84B4-43A0-A4F9-E39619D27D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384F92E3-A395-4716-B2DD-6F658E013BF3}"/>
              </a:ext>
            </a:extLst>
          </p:cNvPr>
          <p:cNvGrpSpPr>
            <a:grpSpLocks/>
          </p:cNvGrpSpPr>
          <p:nvPr userDrawn="1"/>
        </p:nvGrpSpPr>
        <p:grpSpPr bwMode="auto">
          <a:xfrm>
            <a:off x="891119" y="6305553"/>
            <a:ext cx="8921749" cy="53975"/>
            <a:chOff x="667641" y="6313581"/>
            <a:chExt cx="7276741" cy="45719"/>
          </a:xfrm>
        </p:grpSpPr>
        <p:sp>
          <p:nvSpPr>
            <p:cNvPr id="7" name="Rectangle 6">
              <a:extLst>
                <a:ext uri="{FF2B5EF4-FFF2-40B4-BE49-F238E27FC236}">
                  <a16:creationId xmlns:a16="http://schemas.microsoft.com/office/drawing/2014/main" id="{BEEA9A5B-9ADB-4426-9943-AFBE42D93FB9}"/>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9F0F652B-D11C-4021-A70E-71D513D79F53}"/>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FA7C1606-6A40-479A-9AE5-C9F5A20A3997}"/>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7FEAA571-1EE0-428D-B4F0-8190051780ED}"/>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1" name="TextBox 10">
            <a:extLst>
              <a:ext uri="{FF2B5EF4-FFF2-40B4-BE49-F238E27FC236}">
                <a16:creationId xmlns:a16="http://schemas.microsoft.com/office/drawing/2014/main" id="{EF0269BE-7575-4E55-8993-6D003C6513A2}"/>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2" y="288925"/>
            <a:ext cx="2628900"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2"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417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038E1A-9500-40B8-88A9-34E67CEB8B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552" r="15488" b="24702"/>
          <a:stretch>
            <a:fillRect/>
          </a:stretch>
        </p:blipFill>
        <p:spPr bwMode="auto">
          <a:xfrm>
            <a:off x="3782486" y="190500"/>
            <a:ext cx="8409516"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671F0B0-2DA0-42FC-BC0C-184504F291BF}"/>
              </a:ext>
            </a:extLst>
          </p:cNvPr>
          <p:cNvSpPr txBox="1">
            <a:spLocks noChangeArrowheads="1"/>
          </p:cNvSpPr>
          <p:nvPr userDrawn="1"/>
        </p:nvSpPr>
        <p:spPr bwMode="auto">
          <a:xfrm>
            <a:off x="5651502" y="5575300"/>
            <a:ext cx="69130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100" b="1" dirty="0">
                <a:solidFill>
                  <a:srgbClr val="44883E"/>
                </a:solidFill>
                <a:latin typeface="Arial Black" panose="020B0A04020102020204" pitchFamily="34" charset="0"/>
                <a:ea typeface="Arial Black" panose="020B0A04020102020204" pitchFamily="34" charset="0"/>
                <a:cs typeface="Arial Black" panose="020B0A04020102020204" pitchFamily="34" charset="0"/>
              </a:rPr>
              <a:t>EDUCATING </a:t>
            </a:r>
          </a:p>
          <a:p>
            <a:pPr algn="ctr" eaLnBrk="1" hangingPunct="1">
              <a:defRPr/>
            </a:pPr>
            <a:r>
              <a:rPr lang="en-US" altLang="en-US" sz="2100" b="1" dirty="0">
                <a:solidFill>
                  <a:srgbClr val="44883E"/>
                </a:solidFill>
                <a:latin typeface="Arial Black" panose="020B0A04020102020204" pitchFamily="34" charset="0"/>
                <a:ea typeface="Arial Black" panose="020B0A04020102020204" pitchFamily="34" charset="0"/>
                <a:cs typeface="Arial Black" panose="020B0A04020102020204" pitchFamily="34" charset="0"/>
              </a:rPr>
              <a:t>GEORGIA’S FUTURE</a:t>
            </a:r>
          </a:p>
        </p:txBody>
      </p:sp>
      <p:sp>
        <p:nvSpPr>
          <p:cNvPr id="4" name="TextBox 3">
            <a:extLst>
              <a:ext uri="{FF2B5EF4-FFF2-40B4-BE49-F238E27FC236}">
                <a16:creationId xmlns:a16="http://schemas.microsoft.com/office/drawing/2014/main" id="{59BBCDB0-7B29-44C1-B889-0CB3E29B8B27}"/>
              </a:ext>
            </a:extLst>
          </p:cNvPr>
          <p:cNvSpPr txBox="1">
            <a:spLocks noChangeArrowheads="1"/>
          </p:cNvSpPr>
          <p:nvPr userDrawn="1"/>
        </p:nvSpPr>
        <p:spPr bwMode="auto">
          <a:xfrm>
            <a:off x="5628220" y="5559425"/>
            <a:ext cx="69130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100" b="1" dirty="0">
                <a:solidFill>
                  <a:schemeClr val="bg1"/>
                </a:solidFill>
                <a:latin typeface="Arial Black" panose="020B0A04020102020204" pitchFamily="34" charset="0"/>
                <a:ea typeface="Arial Black" panose="020B0A04020102020204" pitchFamily="34" charset="0"/>
                <a:cs typeface="Arial Black" panose="020B0A04020102020204" pitchFamily="34" charset="0"/>
              </a:rPr>
              <a:t>EDUCATING </a:t>
            </a:r>
          </a:p>
          <a:p>
            <a:pPr algn="ctr" eaLnBrk="1" hangingPunct="1">
              <a:defRPr/>
            </a:pPr>
            <a:r>
              <a:rPr lang="en-US" altLang="en-US" sz="2100" b="1" dirty="0">
                <a:solidFill>
                  <a:schemeClr val="bg1"/>
                </a:solidFill>
                <a:latin typeface="Arial Black" panose="020B0A04020102020204" pitchFamily="34" charset="0"/>
                <a:ea typeface="Arial Black" panose="020B0A04020102020204" pitchFamily="34" charset="0"/>
                <a:cs typeface="Arial Black" panose="020B0A04020102020204" pitchFamily="34" charset="0"/>
              </a:rPr>
              <a:t>GEORGIA’S FUTURE</a:t>
            </a:r>
          </a:p>
        </p:txBody>
      </p:sp>
      <p:pic>
        <p:nvPicPr>
          <p:cNvPr id="5" name="Picture 9">
            <a:extLst>
              <a:ext uri="{FF2B5EF4-FFF2-40B4-BE49-F238E27FC236}">
                <a16:creationId xmlns:a16="http://schemas.microsoft.com/office/drawing/2014/main" id="{74AB71FF-C788-4574-87B2-3F5414F2B2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6302" y="5056191"/>
            <a:ext cx="298661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
            <a:extLst>
              <a:ext uri="{FF2B5EF4-FFF2-40B4-BE49-F238E27FC236}">
                <a16:creationId xmlns:a16="http://schemas.microsoft.com/office/drawing/2014/main" id="{27A69542-7D4C-4FEC-B701-A537EC3A380A}"/>
              </a:ext>
            </a:extLst>
          </p:cNvPr>
          <p:cNvGrpSpPr>
            <a:grpSpLocks/>
          </p:cNvGrpSpPr>
          <p:nvPr userDrawn="1"/>
        </p:nvGrpSpPr>
        <p:grpSpPr bwMode="auto">
          <a:xfrm>
            <a:off x="825502" y="1890716"/>
            <a:ext cx="4686300" cy="1633537"/>
            <a:chOff x="708212" y="1084109"/>
            <a:chExt cx="3782370" cy="1758681"/>
          </a:xfrm>
        </p:grpSpPr>
        <p:sp>
          <p:nvSpPr>
            <p:cNvPr id="7" name="TextBox 6">
              <a:extLst>
                <a:ext uri="{FF2B5EF4-FFF2-40B4-BE49-F238E27FC236}">
                  <a16:creationId xmlns:a16="http://schemas.microsoft.com/office/drawing/2014/main" id="{4B6AE14A-BEB1-47A2-A2F9-4045ED14AB3F}"/>
                </a:ext>
              </a:extLst>
            </p:cNvPr>
            <p:cNvSpPr txBox="1">
              <a:spLocks noChangeArrowheads="1"/>
            </p:cNvSpPr>
            <p:nvPr userDrawn="1"/>
          </p:nvSpPr>
          <p:spPr bwMode="auto">
            <a:xfrm>
              <a:off x="708212" y="1084109"/>
              <a:ext cx="2887175" cy="41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875" b="1" dirty="0">
                  <a:solidFill>
                    <a:srgbClr val="44883E"/>
                  </a:solidFill>
                  <a:latin typeface="Arial" panose="020B0604020202020204" pitchFamily="34" charset="0"/>
                  <a:cs typeface="Arial" panose="020B0604020202020204" pitchFamily="34" charset="0"/>
                </a:rPr>
                <a:t>www.gadoe.org</a:t>
              </a:r>
            </a:p>
          </p:txBody>
        </p:sp>
        <p:sp>
          <p:nvSpPr>
            <p:cNvPr id="8" name="TextBox 7">
              <a:extLst>
                <a:ext uri="{FF2B5EF4-FFF2-40B4-BE49-F238E27FC236}">
                  <a16:creationId xmlns:a16="http://schemas.microsoft.com/office/drawing/2014/main" id="{BDA176FE-C77D-4BBC-989F-DBC740B4CD29}"/>
                </a:ext>
              </a:extLst>
            </p:cNvPr>
            <p:cNvSpPr txBox="1">
              <a:spLocks noChangeArrowheads="1"/>
            </p:cNvSpPr>
            <p:nvPr userDrawn="1"/>
          </p:nvSpPr>
          <p:spPr bwMode="auto">
            <a:xfrm>
              <a:off x="2295305" y="1726737"/>
              <a:ext cx="2195277" cy="3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75" dirty="0">
                  <a:solidFill>
                    <a:srgbClr val="44883E"/>
                  </a:solidFill>
                  <a:latin typeface="Arial" panose="020B0604020202020204" pitchFamily="34" charset="0"/>
                  <a:cs typeface="Arial" panose="020B0604020202020204" pitchFamily="34" charset="0"/>
                </a:rPr>
                <a:t>@</a:t>
              </a:r>
              <a:r>
                <a:rPr lang="en-US" altLang="en-US" sz="1275" dirty="0" err="1">
                  <a:solidFill>
                    <a:srgbClr val="44883E"/>
                  </a:solidFill>
                  <a:latin typeface="Arial" panose="020B0604020202020204" pitchFamily="34" charset="0"/>
                  <a:cs typeface="Arial" panose="020B0604020202020204" pitchFamily="34" charset="0"/>
                </a:rPr>
                <a:t>georgiadeptofed</a:t>
              </a:r>
              <a:endParaRPr lang="en-US" altLang="en-US" sz="1275" dirty="0">
                <a:solidFill>
                  <a:srgbClr val="44883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FD47D7E-E5BD-43ED-A19A-BB7C2EFF8C14}"/>
                </a:ext>
              </a:extLst>
            </p:cNvPr>
            <p:cNvSpPr txBox="1">
              <a:spLocks noChangeArrowheads="1"/>
            </p:cNvSpPr>
            <p:nvPr userDrawn="1"/>
          </p:nvSpPr>
          <p:spPr bwMode="auto">
            <a:xfrm>
              <a:off x="957637" y="2353982"/>
              <a:ext cx="3532945" cy="3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75">
                  <a:solidFill>
                    <a:srgbClr val="44883E"/>
                  </a:solidFill>
                  <a:latin typeface="Arial" panose="020B0604020202020204" pitchFamily="34" charset="0"/>
                  <a:cs typeface="Arial" panose="020B0604020202020204" pitchFamily="34" charset="0"/>
                </a:rPr>
                <a:t>youtube.com/georgiadeptofed</a:t>
              </a:r>
            </a:p>
          </p:txBody>
        </p:sp>
        <p:pic>
          <p:nvPicPr>
            <p:cNvPr id="10" name="Picture 14">
              <a:extLst>
                <a:ext uri="{FF2B5EF4-FFF2-40B4-BE49-F238E27FC236}">
                  <a16:creationId xmlns:a16="http://schemas.microsoft.com/office/drawing/2014/main" id="{B7A52E3F-92F6-465E-A647-115F3038F69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105" y="1649807"/>
              <a:ext cx="1648437" cy="57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a:extLst>
                <a:ext uri="{FF2B5EF4-FFF2-40B4-BE49-F238E27FC236}">
                  <a16:creationId xmlns:a16="http://schemas.microsoft.com/office/drawing/2014/main" id="{23B41933-A410-4C71-8982-628ECE2AEEF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8813" y="2287976"/>
              <a:ext cx="538810" cy="55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5367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8277736-3A98-444E-BC58-01DF02F203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560" b="10500"/>
          <a:stretch>
            <a:fillRect/>
          </a:stretch>
        </p:blipFill>
        <p:spPr bwMode="auto">
          <a:xfrm>
            <a:off x="1" y="100013"/>
            <a:ext cx="5367867"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935A5DA4-47D1-4952-9820-FB3CB48A4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63000" y="5353053"/>
            <a:ext cx="254211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a:extLst>
              <a:ext uri="{FF2B5EF4-FFF2-40B4-BE49-F238E27FC236}">
                <a16:creationId xmlns:a16="http://schemas.microsoft.com/office/drawing/2014/main" id="{421AC78E-A533-4278-A095-DE5131E9D710}"/>
              </a:ext>
            </a:extLst>
          </p:cNvPr>
          <p:cNvGrpSpPr>
            <a:grpSpLocks/>
          </p:cNvGrpSpPr>
          <p:nvPr userDrawn="1"/>
        </p:nvGrpSpPr>
        <p:grpSpPr bwMode="auto">
          <a:xfrm>
            <a:off x="6739467" y="3516316"/>
            <a:ext cx="4684184" cy="1633537"/>
            <a:chOff x="708212" y="1084109"/>
            <a:chExt cx="3782370" cy="1758681"/>
          </a:xfrm>
        </p:grpSpPr>
        <p:sp>
          <p:nvSpPr>
            <p:cNvPr id="5" name="TextBox 4">
              <a:extLst>
                <a:ext uri="{FF2B5EF4-FFF2-40B4-BE49-F238E27FC236}">
                  <a16:creationId xmlns:a16="http://schemas.microsoft.com/office/drawing/2014/main" id="{75DD649A-6A12-413B-A618-895E3F0E36AD}"/>
                </a:ext>
              </a:extLst>
            </p:cNvPr>
            <p:cNvSpPr txBox="1">
              <a:spLocks noChangeArrowheads="1"/>
            </p:cNvSpPr>
            <p:nvPr userDrawn="1"/>
          </p:nvSpPr>
          <p:spPr bwMode="auto">
            <a:xfrm>
              <a:off x="708212" y="1084109"/>
              <a:ext cx="2888479" cy="41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875" b="1">
                  <a:solidFill>
                    <a:srgbClr val="44883E"/>
                  </a:solidFill>
                  <a:latin typeface="Arial" panose="020B0604020202020204" pitchFamily="34" charset="0"/>
                  <a:cs typeface="Arial" panose="020B0604020202020204" pitchFamily="34" charset="0"/>
                </a:rPr>
                <a:t>www.gadoe.org</a:t>
              </a:r>
            </a:p>
          </p:txBody>
        </p:sp>
        <p:sp>
          <p:nvSpPr>
            <p:cNvPr id="6" name="TextBox 5">
              <a:extLst>
                <a:ext uri="{FF2B5EF4-FFF2-40B4-BE49-F238E27FC236}">
                  <a16:creationId xmlns:a16="http://schemas.microsoft.com/office/drawing/2014/main" id="{F524F7B4-2B14-4F55-9F21-42B9740EF084}"/>
                </a:ext>
              </a:extLst>
            </p:cNvPr>
            <p:cNvSpPr txBox="1">
              <a:spLocks noChangeArrowheads="1"/>
            </p:cNvSpPr>
            <p:nvPr userDrawn="1"/>
          </p:nvSpPr>
          <p:spPr bwMode="auto">
            <a:xfrm>
              <a:off x="2294312" y="1726737"/>
              <a:ext cx="2196270" cy="3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75">
                  <a:solidFill>
                    <a:srgbClr val="44883E"/>
                  </a:solidFill>
                  <a:latin typeface="Arial" panose="020B0604020202020204" pitchFamily="34" charset="0"/>
                  <a:cs typeface="Arial" panose="020B0604020202020204" pitchFamily="34" charset="0"/>
                </a:rPr>
                <a:t>@georgiadeptofed</a:t>
              </a:r>
            </a:p>
          </p:txBody>
        </p:sp>
        <p:sp>
          <p:nvSpPr>
            <p:cNvPr id="7" name="TextBox 6">
              <a:extLst>
                <a:ext uri="{FF2B5EF4-FFF2-40B4-BE49-F238E27FC236}">
                  <a16:creationId xmlns:a16="http://schemas.microsoft.com/office/drawing/2014/main" id="{40BAF40B-4FE0-4984-AAD5-DA7291E20FA0}"/>
                </a:ext>
              </a:extLst>
            </p:cNvPr>
            <p:cNvSpPr txBox="1">
              <a:spLocks noChangeArrowheads="1"/>
            </p:cNvSpPr>
            <p:nvPr userDrawn="1"/>
          </p:nvSpPr>
          <p:spPr bwMode="auto">
            <a:xfrm>
              <a:off x="957749" y="2353982"/>
              <a:ext cx="3532833" cy="3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75">
                  <a:solidFill>
                    <a:srgbClr val="44883E"/>
                  </a:solidFill>
                  <a:latin typeface="Arial" panose="020B0604020202020204" pitchFamily="34" charset="0"/>
                  <a:cs typeface="Arial" panose="020B0604020202020204" pitchFamily="34" charset="0"/>
                </a:rPr>
                <a:t>youtube.com/georgiadeptofed</a:t>
              </a:r>
            </a:p>
          </p:txBody>
        </p:sp>
        <p:pic>
          <p:nvPicPr>
            <p:cNvPr id="8" name="Picture 12">
              <a:extLst>
                <a:ext uri="{FF2B5EF4-FFF2-40B4-BE49-F238E27FC236}">
                  <a16:creationId xmlns:a16="http://schemas.microsoft.com/office/drawing/2014/main" id="{547392F6-1672-41C7-9EC6-729205D4DD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105" y="1649807"/>
              <a:ext cx="1648437" cy="57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AB489AED-F708-4D7F-827E-5013540303B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8813" y="2287976"/>
              <a:ext cx="538810" cy="55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1E37480D-CA95-4DBD-9ED1-35C7F46990F3}"/>
              </a:ext>
            </a:extLst>
          </p:cNvPr>
          <p:cNvSpPr txBox="1">
            <a:spLocks noChangeArrowheads="1"/>
          </p:cNvSpPr>
          <p:nvPr userDrawn="1"/>
        </p:nvSpPr>
        <p:spPr bwMode="auto">
          <a:xfrm>
            <a:off x="4322233" y="1057275"/>
            <a:ext cx="6841067"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500">
                <a:solidFill>
                  <a:srgbClr val="767171"/>
                </a:solidFill>
                <a:latin typeface="Arial Black" panose="020B0A04020102020204" pitchFamily="34" charset="0"/>
              </a:rPr>
              <a:t>Offering a holistic education to</a:t>
            </a:r>
          </a:p>
          <a:p>
            <a:pPr eaLnBrk="1" hangingPunct="1">
              <a:defRPr/>
            </a:pPr>
            <a:r>
              <a:rPr lang="en-US" altLang="en-US" sz="2100">
                <a:solidFill>
                  <a:srgbClr val="3DB8CF"/>
                </a:solidFill>
                <a:latin typeface="Arial Black" panose="020B0A04020102020204" pitchFamily="34" charset="0"/>
              </a:rPr>
              <a:t>each and every child</a:t>
            </a:r>
          </a:p>
          <a:p>
            <a:pPr eaLnBrk="1" hangingPunct="1">
              <a:defRPr/>
            </a:pPr>
            <a:r>
              <a:rPr lang="en-US" altLang="en-US" sz="1500">
                <a:solidFill>
                  <a:srgbClr val="767171"/>
                </a:solidFill>
                <a:latin typeface="Arial Black" panose="020B0A04020102020204" pitchFamily="34" charset="0"/>
              </a:rPr>
              <a:t>in our state.</a:t>
            </a:r>
          </a:p>
          <a:p>
            <a:pPr eaLnBrk="1" hangingPunct="1">
              <a:defRPr/>
            </a:pPr>
            <a:endParaRPr lang="en-US" altLang="en-US" sz="1350">
              <a:solidFill>
                <a:srgbClr val="44883E"/>
              </a:solidFill>
            </a:endParaRPr>
          </a:p>
        </p:txBody>
      </p:sp>
    </p:spTree>
    <p:extLst>
      <p:ext uri="{BB962C8B-B14F-4D97-AF65-F5344CB8AC3E}">
        <p14:creationId xmlns:p14="http://schemas.microsoft.com/office/powerpoint/2010/main" val="1317939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6E2E116-C0D8-4F01-A71B-14EE4C2CCB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600" y="5353053"/>
            <a:ext cx="254211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a:extLst>
              <a:ext uri="{FF2B5EF4-FFF2-40B4-BE49-F238E27FC236}">
                <a16:creationId xmlns:a16="http://schemas.microsoft.com/office/drawing/2014/main" id="{AB77875A-97D5-46A0-8FB3-4FFB41EB5D87}"/>
              </a:ext>
            </a:extLst>
          </p:cNvPr>
          <p:cNvGrpSpPr>
            <a:grpSpLocks/>
          </p:cNvGrpSpPr>
          <p:nvPr userDrawn="1"/>
        </p:nvGrpSpPr>
        <p:grpSpPr bwMode="auto">
          <a:xfrm>
            <a:off x="905933" y="3327400"/>
            <a:ext cx="4684184" cy="1633538"/>
            <a:chOff x="708212" y="1084109"/>
            <a:chExt cx="3782370" cy="1758681"/>
          </a:xfrm>
        </p:grpSpPr>
        <p:sp>
          <p:nvSpPr>
            <p:cNvPr id="4" name="TextBox 3">
              <a:extLst>
                <a:ext uri="{FF2B5EF4-FFF2-40B4-BE49-F238E27FC236}">
                  <a16:creationId xmlns:a16="http://schemas.microsoft.com/office/drawing/2014/main" id="{86D01F6D-967F-42C8-B0A3-C19983EE1A69}"/>
                </a:ext>
              </a:extLst>
            </p:cNvPr>
            <p:cNvSpPr txBox="1">
              <a:spLocks noChangeArrowheads="1"/>
            </p:cNvSpPr>
            <p:nvPr userDrawn="1"/>
          </p:nvSpPr>
          <p:spPr bwMode="auto">
            <a:xfrm>
              <a:off x="708212" y="1084109"/>
              <a:ext cx="2888479" cy="41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875" b="1">
                  <a:solidFill>
                    <a:srgbClr val="44883E"/>
                  </a:solidFill>
                  <a:latin typeface="Arial" panose="020B0604020202020204" pitchFamily="34" charset="0"/>
                  <a:cs typeface="Arial" panose="020B0604020202020204" pitchFamily="34" charset="0"/>
                </a:rPr>
                <a:t>www.gadoe.org</a:t>
              </a:r>
            </a:p>
          </p:txBody>
        </p:sp>
        <p:sp>
          <p:nvSpPr>
            <p:cNvPr id="5" name="TextBox 4">
              <a:extLst>
                <a:ext uri="{FF2B5EF4-FFF2-40B4-BE49-F238E27FC236}">
                  <a16:creationId xmlns:a16="http://schemas.microsoft.com/office/drawing/2014/main" id="{1E2496EC-922C-4781-8D4C-BFFFAD5055AD}"/>
                </a:ext>
              </a:extLst>
            </p:cNvPr>
            <p:cNvSpPr txBox="1">
              <a:spLocks noChangeArrowheads="1"/>
            </p:cNvSpPr>
            <p:nvPr userDrawn="1"/>
          </p:nvSpPr>
          <p:spPr bwMode="auto">
            <a:xfrm>
              <a:off x="2294312" y="1726737"/>
              <a:ext cx="2196270" cy="3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75">
                  <a:solidFill>
                    <a:srgbClr val="44883E"/>
                  </a:solidFill>
                  <a:latin typeface="Arial" panose="020B0604020202020204" pitchFamily="34" charset="0"/>
                  <a:cs typeface="Arial" panose="020B0604020202020204" pitchFamily="34" charset="0"/>
                </a:rPr>
                <a:t>@georgiadeptofed</a:t>
              </a:r>
            </a:p>
          </p:txBody>
        </p:sp>
        <p:sp>
          <p:nvSpPr>
            <p:cNvPr id="6" name="TextBox 5">
              <a:extLst>
                <a:ext uri="{FF2B5EF4-FFF2-40B4-BE49-F238E27FC236}">
                  <a16:creationId xmlns:a16="http://schemas.microsoft.com/office/drawing/2014/main" id="{0FCE661A-55FB-47AA-9F45-C36F6F6DF3B6}"/>
                </a:ext>
              </a:extLst>
            </p:cNvPr>
            <p:cNvSpPr txBox="1">
              <a:spLocks noChangeArrowheads="1"/>
            </p:cNvSpPr>
            <p:nvPr userDrawn="1"/>
          </p:nvSpPr>
          <p:spPr bwMode="auto">
            <a:xfrm>
              <a:off x="957749" y="2353983"/>
              <a:ext cx="3532833" cy="3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1275">
                  <a:solidFill>
                    <a:srgbClr val="44883E"/>
                  </a:solidFill>
                  <a:latin typeface="Arial" panose="020B0604020202020204" pitchFamily="34" charset="0"/>
                  <a:cs typeface="Arial" panose="020B0604020202020204" pitchFamily="34" charset="0"/>
                </a:rPr>
                <a:t>youtube.com/georgiadeptofed</a:t>
              </a:r>
            </a:p>
          </p:txBody>
        </p:sp>
        <p:pic>
          <p:nvPicPr>
            <p:cNvPr id="7" name="Picture 11">
              <a:extLst>
                <a:ext uri="{FF2B5EF4-FFF2-40B4-BE49-F238E27FC236}">
                  <a16:creationId xmlns:a16="http://schemas.microsoft.com/office/drawing/2014/main" id="{35F48A87-4504-41A9-A774-24D0A0862C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105" y="1649807"/>
              <a:ext cx="1648437" cy="57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94255524-67AA-41AC-9D8B-7DEB4EB8019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8813" y="2287976"/>
              <a:ext cx="538810" cy="55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D3BB1E01-0557-4493-A62A-253C829A0D12}"/>
              </a:ext>
            </a:extLst>
          </p:cNvPr>
          <p:cNvSpPr txBox="1">
            <a:spLocks noChangeArrowheads="1"/>
          </p:cNvSpPr>
          <p:nvPr userDrawn="1"/>
        </p:nvSpPr>
        <p:spPr bwMode="auto">
          <a:xfrm>
            <a:off x="844552" y="801689"/>
            <a:ext cx="831214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2400">
                <a:solidFill>
                  <a:srgbClr val="767171"/>
                </a:solidFill>
                <a:latin typeface="Arial Black" panose="020B0A04020102020204" pitchFamily="34" charset="0"/>
              </a:rPr>
              <a:t>Preparing students</a:t>
            </a:r>
          </a:p>
          <a:p>
            <a:pPr defTabSz="685800" eaLnBrk="1" hangingPunct="1">
              <a:defRPr/>
            </a:pPr>
            <a:r>
              <a:rPr lang="en-US" altLang="en-US" sz="5400">
                <a:solidFill>
                  <a:srgbClr val="3DB8CF"/>
                </a:solidFill>
                <a:latin typeface="Arial Black" panose="020B0A04020102020204" pitchFamily="34" charset="0"/>
              </a:rPr>
              <a:t>for life</a:t>
            </a:r>
            <a:r>
              <a:rPr lang="en-US" altLang="en-US" sz="3300">
                <a:solidFill>
                  <a:srgbClr val="3DB8CF"/>
                </a:solidFill>
                <a:latin typeface="Arial Black" panose="020B0A04020102020204" pitchFamily="34" charset="0"/>
              </a:rPr>
              <a:t>.</a:t>
            </a:r>
            <a:endParaRPr lang="en-US" altLang="en-US" sz="5400">
              <a:solidFill>
                <a:srgbClr val="3DB8CF"/>
              </a:solidFill>
              <a:latin typeface="Arial Black" panose="020B0A04020102020204" pitchFamily="34" charset="0"/>
            </a:endParaRPr>
          </a:p>
        </p:txBody>
      </p:sp>
      <p:pic>
        <p:nvPicPr>
          <p:cNvPr id="10" name="Picture 14">
            <a:extLst>
              <a:ext uri="{FF2B5EF4-FFF2-40B4-BE49-F238E27FC236}">
                <a16:creationId xmlns:a16="http://schemas.microsoft.com/office/drawing/2014/main" id="{90D707F8-AAEB-428D-94D4-924BA6C6B3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88" r="636" b="2344"/>
          <a:stretch>
            <a:fillRect/>
          </a:stretch>
        </p:blipFill>
        <p:spPr bwMode="auto">
          <a:xfrm>
            <a:off x="7279220" y="342900"/>
            <a:ext cx="4728633"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79C234F-2376-4144-BE18-4BFA3D1647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7951" y="6022975"/>
            <a:ext cx="14859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F66B1E5-8388-44D9-9AF9-26A3C0D160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9A3239F4-2A04-44D3-BAE2-18BF563902DA}"/>
              </a:ext>
            </a:extLst>
          </p:cNvPr>
          <p:cNvGrpSpPr>
            <a:grpSpLocks/>
          </p:cNvGrpSpPr>
          <p:nvPr userDrawn="1"/>
        </p:nvGrpSpPr>
        <p:grpSpPr bwMode="auto">
          <a:xfrm>
            <a:off x="891119" y="6305553"/>
            <a:ext cx="8921749" cy="53975"/>
            <a:chOff x="667641" y="6313581"/>
            <a:chExt cx="7276741" cy="45719"/>
          </a:xfrm>
        </p:grpSpPr>
        <p:sp>
          <p:nvSpPr>
            <p:cNvPr id="7" name="Rectangle 6">
              <a:extLst>
                <a:ext uri="{FF2B5EF4-FFF2-40B4-BE49-F238E27FC236}">
                  <a16:creationId xmlns:a16="http://schemas.microsoft.com/office/drawing/2014/main" id="{4021C818-0102-4F69-BFD1-E897631D79A7}"/>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8F9159D4-9073-4245-AF89-D3784848263C}"/>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1110AB07-C0D8-46C0-833F-A4E82FEDC70A}"/>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94A4BBAC-4BF7-49CB-8744-829DC91D0BC8}"/>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1" name="TextBox 10">
            <a:extLst>
              <a:ext uri="{FF2B5EF4-FFF2-40B4-BE49-F238E27FC236}">
                <a16:creationId xmlns:a16="http://schemas.microsoft.com/office/drawing/2014/main" id="{35A24E81-0E6F-4723-9A92-18F06E37BB62}"/>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2" name="Title 1"/>
          <p:cNvSpPr>
            <a:spLocks noGrp="1"/>
          </p:cNvSpPr>
          <p:nvPr>
            <p:ph type="title"/>
          </p:nvPr>
        </p:nvSpPr>
        <p:spPr>
          <a:xfrm>
            <a:off x="1193800" y="365129"/>
            <a:ext cx="10515600" cy="1325563"/>
          </a:xfrm>
        </p:spPr>
        <p:txBody>
          <a:bodyPr/>
          <a:lstStyle/>
          <a:p>
            <a:r>
              <a:rPr lang="en-US"/>
              <a:t>Click to edit Master title style</a:t>
            </a:r>
          </a:p>
        </p:txBody>
      </p:sp>
      <p:sp>
        <p:nvSpPr>
          <p:cNvPr id="3" name="Content Placeholder 2"/>
          <p:cNvSpPr>
            <a:spLocks noGrp="1"/>
          </p:cNvSpPr>
          <p:nvPr>
            <p:ph idx="1"/>
          </p:nvPr>
        </p:nvSpPr>
        <p:spPr>
          <a:xfrm>
            <a:off x="1193800" y="1825628"/>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60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ACC0A67-310E-468D-A8AA-30096F295D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5869"/>
          <a:stretch>
            <a:fillRect/>
          </a:stretch>
        </p:blipFill>
        <p:spPr bwMode="auto">
          <a:xfrm>
            <a:off x="2" y="158750"/>
            <a:ext cx="3509433"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5B9C759-6C0E-4813-8EEA-974EFE8DEB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58919" y="5919791"/>
            <a:ext cx="173778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9040C859-4B70-4C8F-9883-C91FAEC209EB}"/>
              </a:ext>
            </a:extLst>
          </p:cNvPr>
          <p:cNvGrpSpPr>
            <a:grpSpLocks/>
          </p:cNvGrpSpPr>
          <p:nvPr userDrawn="1"/>
        </p:nvGrpSpPr>
        <p:grpSpPr bwMode="auto">
          <a:xfrm>
            <a:off x="0" y="6305550"/>
            <a:ext cx="9753600" cy="46038"/>
            <a:chOff x="667641" y="6313581"/>
            <a:chExt cx="7276741" cy="45719"/>
          </a:xfrm>
        </p:grpSpPr>
        <p:sp>
          <p:nvSpPr>
            <p:cNvPr id="7" name="Rectangle 6">
              <a:extLst>
                <a:ext uri="{FF2B5EF4-FFF2-40B4-BE49-F238E27FC236}">
                  <a16:creationId xmlns:a16="http://schemas.microsoft.com/office/drawing/2014/main" id="{B0ADF276-5423-4A7C-A490-0DD7334598A4}"/>
                </a:ext>
              </a:extLst>
            </p:cNvPr>
            <p:cNvSpPr/>
            <p:nvPr userDrawn="1"/>
          </p:nvSpPr>
          <p:spPr>
            <a:xfrm flipV="1">
              <a:off x="667641" y="6313581"/>
              <a:ext cx="3325698"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C8050D86-C708-4F99-B782-35CEC68F70A0}"/>
                </a:ext>
              </a:extLst>
            </p:cNvPr>
            <p:cNvSpPr/>
            <p:nvPr userDrawn="1"/>
          </p:nvSpPr>
          <p:spPr>
            <a:xfrm flipV="1">
              <a:off x="3993339" y="6313581"/>
              <a:ext cx="190130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3A7427DF-34BF-4777-BCAD-827F2520399E}"/>
                </a:ext>
              </a:extLst>
            </p:cNvPr>
            <p:cNvSpPr/>
            <p:nvPr userDrawn="1"/>
          </p:nvSpPr>
          <p:spPr>
            <a:xfrm flipV="1">
              <a:off x="5894640" y="6313581"/>
              <a:ext cx="1211212"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a:extLst>
                <a:ext uri="{FF2B5EF4-FFF2-40B4-BE49-F238E27FC236}">
                  <a16:creationId xmlns:a16="http://schemas.microsoft.com/office/drawing/2014/main" id="{C27837EA-AE49-4C78-ACCF-F94E4297D6F7}"/>
                </a:ext>
              </a:extLst>
            </p:cNvPr>
            <p:cNvSpPr/>
            <p:nvPr userDrawn="1"/>
          </p:nvSpPr>
          <p:spPr>
            <a:xfrm flipV="1">
              <a:off x="7105852" y="6313581"/>
              <a:ext cx="838530"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3" name="TextBox 12">
            <a:extLst>
              <a:ext uri="{FF2B5EF4-FFF2-40B4-BE49-F238E27FC236}">
                <a16:creationId xmlns:a16="http://schemas.microsoft.com/office/drawing/2014/main" id="{E5DBE16C-FE84-4542-84B1-968831D82ABC}"/>
              </a:ext>
            </a:extLst>
          </p:cNvPr>
          <p:cNvSpPr txBox="1">
            <a:spLocks noChangeArrowheads="1"/>
          </p:cNvSpPr>
          <p:nvPr userDrawn="1"/>
        </p:nvSpPr>
        <p:spPr bwMode="auto">
          <a:xfrm>
            <a:off x="831851" y="6399215"/>
            <a:ext cx="114808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80" y="726832"/>
            <a:ext cx="8725037" cy="1987336"/>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p:nvPr>
        </p:nvSpPr>
        <p:spPr>
          <a:xfrm>
            <a:off x="2971380" y="2841946"/>
            <a:ext cx="8725037" cy="1887372"/>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173062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629E81F-E975-4FCB-83FE-B9FA03CD77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0732"/>
          <a:stretch>
            <a:fillRect/>
          </a:stretch>
        </p:blipFill>
        <p:spPr bwMode="auto">
          <a:xfrm>
            <a:off x="2" y="1250953"/>
            <a:ext cx="3841751"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BBA0CED-F488-4776-942D-810DE923CA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58919" y="5919791"/>
            <a:ext cx="173778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85C647C6-0909-4C7C-B1B9-E49ACB461EFE}"/>
              </a:ext>
            </a:extLst>
          </p:cNvPr>
          <p:cNvGrpSpPr>
            <a:grpSpLocks/>
          </p:cNvGrpSpPr>
          <p:nvPr userDrawn="1"/>
        </p:nvGrpSpPr>
        <p:grpSpPr bwMode="auto">
          <a:xfrm>
            <a:off x="0" y="6305550"/>
            <a:ext cx="9753600" cy="46038"/>
            <a:chOff x="667641" y="6313581"/>
            <a:chExt cx="7276741" cy="45719"/>
          </a:xfrm>
        </p:grpSpPr>
        <p:sp>
          <p:nvSpPr>
            <p:cNvPr id="7" name="Rectangle 6">
              <a:extLst>
                <a:ext uri="{FF2B5EF4-FFF2-40B4-BE49-F238E27FC236}">
                  <a16:creationId xmlns:a16="http://schemas.microsoft.com/office/drawing/2014/main" id="{85F33A09-9F54-41E8-8A78-656F88565FE7}"/>
                </a:ext>
              </a:extLst>
            </p:cNvPr>
            <p:cNvSpPr/>
            <p:nvPr userDrawn="1"/>
          </p:nvSpPr>
          <p:spPr>
            <a:xfrm flipV="1">
              <a:off x="667641" y="6313581"/>
              <a:ext cx="3325698"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390C6753-FD60-4AAD-AD33-9ED6FA8D4675}"/>
                </a:ext>
              </a:extLst>
            </p:cNvPr>
            <p:cNvSpPr/>
            <p:nvPr userDrawn="1"/>
          </p:nvSpPr>
          <p:spPr>
            <a:xfrm flipV="1">
              <a:off x="3993339" y="6313581"/>
              <a:ext cx="190130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5593E1E1-81E9-4B3E-924B-B5711D814E1F}"/>
                </a:ext>
              </a:extLst>
            </p:cNvPr>
            <p:cNvSpPr/>
            <p:nvPr userDrawn="1"/>
          </p:nvSpPr>
          <p:spPr>
            <a:xfrm flipV="1">
              <a:off x="5894640" y="6313581"/>
              <a:ext cx="1211212"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a:extLst>
                <a:ext uri="{FF2B5EF4-FFF2-40B4-BE49-F238E27FC236}">
                  <a16:creationId xmlns:a16="http://schemas.microsoft.com/office/drawing/2014/main" id="{F5E0A630-A235-44EF-BB59-934EA09A2A81}"/>
                </a:ext>
              </a:extLst>
            </p:cNvPr>
            <p:cNvSpPr/>
            <p:nvPr userDrawn="1"/>
          </p:nvSpPr>
          <p:spPr>
            <a:xfrm flipV="1">
              <a:off x="7105852" y="6313581"/>
              <a:ext cx="838530"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3" name="TextBox 12">
            <a:extLst>
              <a:ext uri="{FF2B5EF4-FFF2-40B4-BE49-F238E27FC236}">
                <a16:creationId xmlns:a16="http://schemas.microsoft.com/office/drawing/2014/main" id="{B6FC2958-4FAB-4F25-A5D3-1F4333F33AF9}"/>
              </a:ext>
            </a:extLst>
          </p:cNvPr>
          <p:cNvSpPr txBox="1">
            <a:spLocks noChangeArrowheads="1"/>
          </p:cNvSpPr>
          <p:nvPr userDrawn="1"/>
        </p:nvSpPr>
        <p:spPr bwMode="auto">
          <a:xfrm>
            <a:off x="831851" y="6399215"/>
            <a:ext cx="114808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80" y="726832"/>
            <a:ext cx="8725037" cy="1987336"/>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p:nvPr>
        </p:nvSpPr>
        <p:spPr>
          <a:xfrm>
            <a:off x="2971380" y="2841946"/>
            <a:ext cx="8725037" cy="1887372"/>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91565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BA8D51E-22E3-44DE-9D01-4FFA67CA91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2630"/>
          <a:stretch>
            <a:fillRect/>
          </a:stretch>
        </p:blipFill>
        <p:spPr bwMode="auto">
          <a:xfrm>
            <a:off x="9050868" y="1400175"/>
            <a:ext cx="314113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5E5990B-6DE4-495F-9BDE-B7E4D99827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219" y="5919791"/>
            <a:ext cx="17399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E98CEC2F-ADC3-41AE-8985-FEA409FBC27A}"/>
              </a:ext>
            </a:extLst>
          </p:cNvPr>
          <p:cNvGrpSpPr>
            <a:grpSpLocks/>
          </p:cNvGrpSpPr>
          <p:nvPr userDrawn="1"/>
        </p:nvGrpSpPr>
        <p:grpSpPr bwMode="auto">
          <a:xfrm>
            <a:off x="2438400" y="6305550"/>
            <a:ext cx="9753600" cy="46038"/>
            <a:chOff x="667641" y="6313581"/>
            <a:chExt cx="7276741" cy="45719"/>
          </a:xfrm>
        </p:grpSpPr>
        <p:sp>
          <p:nvSpPr>
            <p:cNvPr id="7" name="Rectangle 6">
              <a:extLst>
                <a:ext uri="{FF2B5EF4-FFF2-40B4-BE49-F238E27FC236}">
                  <a16:creationId xmlns:a16="http://schemas.microsoft.com/office/drawing/2014/main" id="{29934326-6430-4DA7-A87C-887B9FA8A3A6}"/>
                </a:ext>
              </a:extLst>
            </p:cNvPr>
            <p:cNvSpPr/>
            <p:nvPr userDrawn="1"/>
          </p:nvSpPr>
          <p:spPr>
            <a:xfrm flipV="1">
              <a:off x="667641" y="6313581"/>
              <a:ext cx="3325698"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C42F0D3D-2C6C-4915-BA85-DBFA5A19CC82}"/>
                </a:ext>
              </a:extLst>
            </p:cNvPr>
            <p:cNvSpPr/>
            <p:nvPr userDrawn="1"/>
          </p:nvSpPr>
          <p:spPr>
            <a:xfrm flipV="1">
              <a:off x="3993339" y="6313581"/>
              <a:ext cx="190130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670092F0-D066-455D-B12D-A957BA96C5D1}"/>
                </a:ext>
              </a:extLst>
            </p:cNvPr>
            <p:cNvSpPr/>
            <p:nvPr userDrawn="1"/>
          </p:nvSpPr>
          <p:spPr>
            <a:xfrm flipV="1">
              <a:off x="5894640" y="6313581"/>
              <a:ext cx="1211212"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a:extLst>
                <a:ext uri="{FF2B5EF4-FFF2-40B4-BE49-F238E27FC236}">
                  <a16:creationId xmlns:a16="http://schemas.microsoft.com/office/drawing/2014/main" id="{375D0CD9-801E-41DE-B958-79F42B2E75E4}"/>
                </a:ext>
              </a:extLst>
            </p:cNvPr>
            <p:cNvSpPr/>
            <p:nvPr userDrawn="1"/>
          </p:nvSpPr>
          <p:spPr>
            <a:xfrm flipV="1">
              <a:off x="7105852" y="6313581"/>
              <a:ext cx="838530"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3" name="TextBox 12">
            <a:extLst>
              <a:ext uri="{FF2B5EF4-FFF2-40B4-BE49-F238E27FC236}">
                <a16:creationId xmlns:a16="http://schemas.microsoft.com/office/drawing/2014/main" id="{F38004E5-DDC0-4194-930C-F9415E0A9575}"/>
              </a:ext>
            </a:extLst>
          </p:cNvPr>
          <p:cNvSpPr txBox="1"/>
          <p:nvPr userDrawn="1"/>
        </p:nvSpPr>
        <p:spPr>
          <a:xfrm>
            <a:off x="2309286" y="6354765"/>
            <a:ext cx="11406716" cy="219291"/>
          </a:xfrm>
          <a:prstGeom prst="rect">
            <a:avLst/>
          </a:prstGeom>
          <a:noFill/>
        </p:spPr>
        <p:txBody>
          <a:bodyPr>
            <a:spAutoFit/>
          </a:bodyPr>
          <a:lstStyle/>
          <a:p>
            <a:pPr eaLnBrk="1" fontAlgn="auto" hangingPunct="1">
              <a:spcBef>
                <a:spcPts val="0"/>
              </a:spcBef>
              <a:spcAft>
                <a:spcPts val="0"/>
              </a:spcAft>
              <a:defRPr/>
            </a:pPr>
            <a:r>
              <a:rPr lang="en-US" sz="788" dirty="0">
                <a:solidFill>
                  <a:srgbClr val="3DB8CF"/>
                </a:solidFill>
                <a:latin typeface="Arial Black" panose="020B0A04020102020204" pitchFamily="34" charset="0"/>
              </a:rPr>
              <a:t>Educating Georgia's Future </a:t>
            </a:r>
            <a:r>
              <a:rPr lang="en-US" sz="825" b="1" i="1" dirty="0">
                <a:solidFill>
                  <a:schemeClr val="bg2">
                    <a:lumMod val="50000"/>
                  </a:schemeClr>
                </a:solidFill>
                <a:latin typeface="+mn-lt"/>
              </a:rPr>
              <a:t>by graduating students who are ready to learn, ready to live, and ready to lead.</a:t>
            </a:r>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p:nvPr>
        </p:nvSpPr>
        <p:spPr>
          <a:xfrm>
            <a:off x="459088" y="2841946"/>
            <a:ext cx="8725037" cy="1887372"/>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285220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A2B9B9-ADC7-41D7-B03C-EED6C89448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0961"/>
          <a:stretch>
            <a:fillRect/>
          </a:stretch>
        </p:blipFill>
        <p:spPr bwMode="auto">
          <a:xfrm>
            <a:off x="7941733" y="1236663"/>
            <a:ext cx="425026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5C91151-887A-48A5-A4E8-5E933B438D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219" y="5919791"/>
            <a:ext cx="17399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CCDB8D12-34CF-45B9-8D4E-EAA0B97591A0}"/>
              </a:ext>
            </a:extLst>
          </p:cNvPr>
          <p:cNvGrpSpPr>
            <a:grpSpLocks/>
          </p:cNvGrpSpPr>
          <p:nvPr userDrawn="1"/>
        </p:nvGrpSpPr>
        <p:grpSpPr bwMode="auto">
          <a:xfrm>
            <a:off x="2438400" y="6305550"/>
            <a:ext cx="9753600" cy="46038"/>
            <a:chOff x="667641" y="6313581"/>
            <a:chExt cx="7276741" cy="45719"/>
          </a:xfrm>
        </p:grpSpPr>
        <p:sp>
          <p:nvSpPr>
            <p:cNvPr id="7" name="Rectangle 6">
              <a:extLst>
                <a:ext uri="{FF2B5EF4-FFF2-40B4-BE49-F238E27FC236}">
                  <a16:creationId xmlns:a16="http://schemas.microsoft.com/office/drawing/2014/main" id="{E8B49E81-29B3-4BED-BDA0-8A129C86C872}"/>
                </a:ext>
              </a:extLst>
            </p:cNvPr>
            <p:cNvSpPr/>
            <p:nvPr userDrawn="1"/>
          </p:nvSpPr>
          <p:spPr>
            <a:xfrm flipV="1">
              <a:off x="667641" y="6313581"/>
              <a:ext cx="3325698"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BF96813B-A9D0-4F98-96F5-0607151D60AE}"/>
                </a:ext>
              </a:extLst>
            </p:cNvPr>
            <p:cNvSpPr/>
            <p:nvPr userDrawn="1"/>
          </p:nvSpPr>
          <p:spPr>
            <a:xfrm flipV="1">
              <a:off x="3993339" y="6313581"/>
              <a:ext cx="190130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13A1347E-5D1E-46DB-BECA-EEA23672D2C3}"/>
                </a:ext>
              </a:extLst>
            </p:cNvPr>
            <p:cNvSpPr/>
            <p:nvPr userDrawn="1"/>
          </p:nvSpPr>
          <p:spPr>
            <a:xfrm flipV="1">
              <a:off x="5894640" y="6313581"/>
              <a:ext cx="1211212"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a:extLst>
                <a:ext uri="{FF2B5EF4-FFF2-40B4-BE49-F238E27FC236}">
                  <a16:creationId xmlns:a16="http://schemas.microsoft.com/office/drawing/2014/main" id="{B247D91B-A4EC-4986-B4D1-F8C4ED578FD3}"/>
                </a:ext>
              </a:extLst>
            </p:cNvPr>
            <p:cNvSpPr/>
            <p:nvPr userDrawn="1"/>
          </p:nvSpPr>
          <p:spPr>
            <a:xfrm flipV="1">
              <a:off x="7105852" y="6313581"/>
              <a:ext cx="838530"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3" name="TextBox 12">
            <a:extLst>
              <a:ext uri="{FF2B5EF4-FFF2-40B4-BE49-F238E27FC236}">
                <a16:creationId xmlns:a16="http://schemas.microsoft.com/office/drawing/2014/main" id="{B7950B22-B9D8-441B-90C7-65684007D924}"/>
              </a:ext>
            </a:extLst>
          </p:cNvPr>
          <p:cNvSpPr txBox="1"/>
          <p:nvPr userDrawn="1"/>
        </p:nvSpPr>
        <p:spPr>
          <a:xfrm>
            <a:off x="2309286" y="6354765"/>
            <a:ext cx="11406716" cy="219291"/>
          </a:xfrm>
          <a:prstGeom prst="rect">
            <a:avLst/>
          </a:prstGeom>
          <a:noFill/>
        </p:spPr>
        <p:txBody>
          <a:bodyPr>
            <a:spAutoFit/>
          </a:bodyPr>
          <a:lstStyle/>
          <a:p>
            <a:pPr eaLnBrk="1" fontAlgn="auto" hangingPunct="1">
              <a:spcBef>
                <a:spcPts val="0"/>
              </a:spcBef>
              <a:spcAft>
                <a:spcPts val="0"/>
              </a:spcAft>
              <a:defRPr/>
            </a:pPr>
            <a:r>
              <a:rPr lang="en-US" sz="788" dirty="0">
                <a:solidFill>
                  <a:srgbClr val="3DB8CF"/>
                </a:solidFill>
                <a:latin typeface="Arial Black" panose="020B0A04020102020204" pitchFamily="34" charset="0"/>
              </a:rPr>
              <a:t>Educating Georgia's Future </a:t>
            </a:r>
            <a:r>
              <a:rPr lang="en-US" sz="825" b="1" i="1" dirty="0">
                <a:solidFill>
                  <a:schemeClr val="bg2">
                    <a:lumMod val="50000"/>
                  </a:schemeClr>
                </a:solidFill>
                <a:latin typeface="+mn-lt"/>
              </a:rPr>
              <a:t>by graduating students who are ready to learn, ready to live, and ready to lead.</a:t>
            </a:r>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9" y="726832"/>
            <a:ext cx="8159979" cy="1987336"/>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p:nvPr>
        </p:nvSpPr>
        <p:spPr>
          <a:xfrm>
            <a:off x="459089" y="2841946"/>
            <a:ext cx="8159979" cy="1887372"/>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285822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9F82C0-6348-4EEB-B535-EA29C9C88F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33" b="13763"/>
          <a:stretch>
            <a:fillRect/>
          </a:stretch>
        </p:blipFill>
        <p:spPr bwMode="auto">
          <a:xfrm>
            <a:off x="285753" y="2536828"/>
            <a:ext cx="5962649"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908A2BEF-766A-45DE-A1D2-EDF870F367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58919" y="5919791"/>
            <a:ext cx="173778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4D61A8E3-6608-4175-A38F-D5793D782138}"/>
              </a:ext>
            </a:extLst>
          </p:cNvPr>
          <p:cNvGrpSpPr>
            <a:grpSpLocks/>
          </p:cNvGrpSpPr>
          <p:nvPr userDrawn="1"/>
        </p:nvGrpSpPr>
        <p:grpSpPr bwMode="auto">
          <a:xfrm>
            <a:off x="0" y="6305550"/>
            <a:ext cx="9753600" cy="46038"/>
            <a:chOff x="667641" y="6313581"/>
            <a:chExt cx="7276741" cy="45719"/>
          </a:xfrm>
        </p:grpSpPr>
        <p:sp>
          <p:nvSpPr>
            <p:cNvPr id="7" name="Rectangle 6">
              <a:extLst>
                <a:ext uri="{FF2B5EF4-FFF2-40B4-BE49-F238E27FC236}">
                  <a16:creationId xmlns:a16="http://schemas.microsoft.com/office/drawing/2014/main" id="{88C48497-EB02-4A3A-9E9B-3286B82BA40C}"/>
                </a:ext>
              </a:extLst>
            </p:cNvPr>
            <p:cNvSpPr/>
            <p:nvPr userDrawn="1"/>
          </p:nvSpPr>
          <p:spPr>
            <a:xfrm flipV="1">
              <a:off x="667641" y="6313581"/>
              <a:ext cx="3325698"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4102009E-007A-4056-9475-0BC2A0A39EC5}"/>
                </a:ext>
              </a:extLst>
            </p:cNvPr>
            <p:cNvSpPr/>
            <p:nvPr userDrawn="1"/>
          </p:nvSpPr>
          <p:spPr>
            <a:xfrm flipV="1">
              <a:off x="3993339" y="6313581"/>
              <a:ext cx="190130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1" name="Rectangle 10">
              <a:extLst>
                <a:ext uri="{FF2B5EF4-FFF2-40B4-BE49-F238E27FC236}">
                  <a16:creationId xmlns:a16="http://schemas.microsoft.com/office/drawing/2014/main" id="{D60A2614-3164-4E41-970E-AB314CEFEA70}"/>
                </a:ext>
              </a:extLst>
            </p:cNvPr>
            <p:cNvSpPr/>
            <p:nvPr userDrawn="1"/>
          </p:nvSpPr>
          <p:spPr>
            <a:xfrm flipV="1">
              <a:off x="5894640" y="6313581"/>
              <a:ext cx="1211212"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Rectangle 11">
              <a:extLst>
                <a:ext uri="{FF2B5EF4-FFF2-40B4-BE49-F238E27FC236}">
                  <a16:creationId xmlns:a16="http://schemas.microsoft.com/office/drawing/2014/main" id="{6D45E72E-65FC-4DB4-AB86-71A0F8CAAC00}"/>
                </a:ext>
              </a:extLst>
            </p:cNvPr>
            <p:cNvSpPr/>
            <p:nvPr userDrawn="1"/>
          </p:nvSpPr>
          <p:spPr>
            <a:xfrm flipV="1">
              <a:off x="7105852" y="6313581"/>
              <a:ext cx="838530"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3" name="TextBox 12">
            <a:extLst>
              <a:ext uri="{FF2B5EF4-FFF2-40B4-BE49-F238E27FC236}">
                <a16:creationId xmlns:a16="http://schemas.microsoft.com/office/drawing/2014/main" id="{4BF648C7-6E7E-4A1E-979E-B1CBCD154473}"/>
              </a:ext>
            </a:extLst>
          </p:cNvPr>
          <p:cNvSpPr txBox="1">
            <a:spLocks noChangeArrowheads="1"/>
          </p:cNvSpPr>
          <p:nvPr userDrawn="1"/>
        </p:nvSpPr>
        <p:spPr bwMode="auto">
          <a:xfrm>
            <a:off x="579968" y="6380164"/>
            <a:ext cx="83248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050" b="1" i="1" dirty="0">
                <a:solidFill>
                  <a:srgbClr val="767171"/>
                </a:solidFill>
              </a:rPr>
              <a:t>Offering a holistic education to </a:t>
            </a:r>
            <a:r>
              <a:rPr lang="en-US" altLang="en-US" sz="1050" dirty="0">
                <a:solidFill>
                  <a:srgbClr val="3DB8CF"/>
                </a:solidFill>
                <a:latin typeface="Arial Black" panose="020B0A04020102020204" pitchFamily="34" charset="0"/>
              </a:rPr>
              <a:t>each and every child </a:t>
            </a:r>
            <a:r>
              <a:rPr lang="en-US" altLang="en-US" sz="1050" b="1" i="1" dirty="0">
                <a:solidFill>
                  <a:srgbClr val="767171"/>
                </a:solidFill>
              </a:rPr>
              <a:t>in our state.</a:t>
            </a:r>
          </a:p>
        </p:txBody>
      </p:sp>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3" y="0"/>
            <a:ext cx="8725037" cy="1778000"/>
          </a:xfrm>
        </p:spPr>
        <p:txBody>
          <a:bodyPr anchor="b">
            <a:normAutofit/>
          </a:bodyPr>
          <a:lstStyle>
            <a:lvl1pPr algn="ctr">
              <a:defRPr sz="27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p:nvPr>
        </p:nvSpPr>
        <p:spPr>
          <a:xfrm>
            <a:off x="1733483" y="1884548"/>
            <a:ext cx="8725037" cy="1300617"/>
          </a:xfrm>
        </p:spPr>
        <p:txBody>
          <a:bodyPr>
            <a:normAutofit/>
          </a:bodyPr>
          <a:lstStyle>
            <a:lvl1pPr marL="0" indent="0" algn="ctr">
              <a:buNone/>
              <a:defRPr sz="21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Tree>
    <p:extLst>
      <p:ext uri="{BB962C8B-B14F-4D97-AF65-F5344CB8AC3E}">
        <p14:creationId xmlns:p14="http://schemas.microsoft.com/office/powerpoint/2010/main" val="53416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00B993-DDCD-4569-974C-0A05BAB9B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53D091C3-3752-4BD2-BA70-FC6041B10D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C7DF0DC0-92E3-402B-9A4A-5C25F0239DF0}"/>
              </a:ext>
            </a:extLst>
          </p:cNvPr>
          <p:cNvGrpSpPr>
            <a:grpSpLocks/>
          </p:cNvGrpSpPr>
          <p:nvPr userDrawn="1"/>
        </p:nvGrpSpPr>
        <p:grpSpPr bwMode="auto">
          <a:xfrm>
            <a:off x="891119" y="6305553"/>
            <a:ext cx="8921749" cy="53975"/>
            <a:chOff x="667641" y="6313581"/>
            <a:chExt cx="7276741" cy="45719"/>
          </a:xfrm>
        </p:grpSpPr>
        <p:sp>
          <p:nvSpPr>
            <p:cNvPr id="7" name="Rectangle 6">
              <a:extLst>
                <a:ext uri="{FF2B5EF4-FFF2-40B4-BE49-F238E27FC236}">
                  <a16:creationId xmlns:a16="http://schemas.microsoft.com/office/drawing/2014/main" id="{BAB26EC1-5274-4495-A39A-46A309E91991}"/>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ABE68B59-370D-46DC-B01B-6B161CACE759}"/>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9" name="Rectangle 8">
              <a:extLst>
                <a:ext uri="{FF2B5EF4-FFF2-40B4-BE49-F238E27FC236}">
                  <a16:creationId xmlns:a16="http://schemas.microsoft.com/office/drawing/2014/main" id="{2F58492A-6F20-48F1-9382-B624DE386B9B}"/>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4CADDCED-CE72-4612-8D72-E5A9AE14948D}"/>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1" name="TextBox 10">
            <a:extLst>
              <a:ext uri="{FF2B5EF4-FFF2-40B4-BE49-F238E27FC236}">
                <a16:creationId xmlns:a16="http://schemas.microsoft.com/office/drawing/2014/main" id="{D2E0029B-8B27-4D68-8165-39CE53DAFA7E}"/>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27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p:nvPr>
        </p:nvSpPr>
        <p:spPr>
          <a:xfrm>
            <a:off x="1201956" y="3602040"/>
            <a:ext cx="10551832" cy="1826077"/>
          </a:xfrm>
        </p:spPr>
        <p:txBody>
          <a:bodyPr>
            <a:normAutofit/>
          </a:bodyPr>
          <a:lstStyle>
            <a:lvl1pPr marL="0" indent="0" algn="ctr">
              <a:buNone/>
              <a:defRPr sz="2100" b="1">
                <a:solidFill>
                  <a:schemeClr val="bg2">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6621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E9CEB15-DF25-473E-80E7-0085841401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456"/>
          <a:stretch>
            <a:fillRect/>
          </a:stretch>
        </p:blipFill>
        <p:spPr bwMode="auto">
          <a:xfrm>
            <a:off x="0" y="0"/>
            <a:ext cx="891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668C6D29-61C3-4A04-8CFA-1596FCCD1B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6067" y="5919791"/>
            <a:ext cx="17377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a:extLst>
              <a:ext uri="{FF2B5EF4-FFF2-40B4-BE49-F238E27FC236}">
                <a16:creationId xmlns:a16="http://schemas.microsoft.com/office/drawing/2014/main" id="{17E59833-69D8-4AB6-8090-20681FC6344F}"/>
              </a:ext>
            </a:extLst>
          </p:cNvPr>
          <p:cNvGrpSpPr>
            <a:grpSpLocks/>
          </p:cNvGrpSpPr>
          <p:nvPr userDrawn="1"/>
        </p:nvGrpSpPr>
        <p:grpSpPr bwMode="auto">
          <a:xfrm>
            <a:off x="891119" y="6305553"/>
            <a:ext cx="8921749" cy="53975"/>
            <a:chOff x="667641" y="6313581"/>
            <a:chExt cx="7276741" cy="45719"/>
          </a:xfrm>
        </p:grpSpPr>
        <p:sp>
          <p:nvSpPr>
            <p:cNvPr id="5" name="Rectangle 4">
              <a:extLst>
                <a:ext uri="{FF2B5EF4-FFF2-40B4-BE49-F238E27FC236}">
                  <a16:creationId xmlns:a16="http://schemas.microsoft.com/office/drawing/2014/main" id="{EA2F406F-EA0D-45C5-B0A6-36F52790AA7E}"/>
                </a:ext>
              </a:extLst>
            </p:cNvPr>
            <p:cNvSpPr/>
            <p:nvPr userDrawn="1"/>
          </p:nvSpPr>
          <p:spPr>
            <a:xfrm flipV="1">
              <a:off x="667641" y="6313581"/>
              <a:ext cx="3326757"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a:extLst>
                <a:ext uri="{FF2B5EF4-FFF2-40B4-BE49-F238E27FC236}">
                  <a16:creationId xmlns:a16="http://schemas.microsoft.com/office/drawing/2014/main" id="{111697A7-FB2B-4389-A740-105DAFF4188B}"/>
                </a:ext>
              </a:extLst>
            </p:cNvPr>
            <p:cNvSpPr/>
            <p:nvPr userDrawn="1"/>
          </p:nvSpPr>
          <p:spPr>
            <a:xfrm flipV="1">
              <a:off x="3994398" y="6313581"/>
              <a:ext cx="1899031" cy="45719"/>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Rectangle 6">
              <a:extLst>
                <a:ext uri="{FF2B5EF4-FFF2-40B4-BE49-F238E27FC236}">
                  <a16:creationId xmlns:a16="http://schemas.microsoft.com/office/drawing/2014/main" id="{3E174FDC-C1BC-4179-A928-1FEE408EEF8D}"/>
                </a:ext>
              </a:extLst>
            </p:cNvPr>
            <p:cNvSpPr/>
            <p:nvPr userDrawn="1"/>
          </p:nvSpPr>
          <p:spPr>
            <a:xfrm flipV="1">
              <a:off x="5893429" y="6313581"/>
              <a:ext cx="1211927" cy="45719"/>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660FC57A-00F3-4F59-BF6C-CB1EAEC68708}"/>
                </a:ext>
              </a:extLst>
            </p:cNvPr>
            <p:cNvSpPr/>
            <p:nvPr userDrawn="1"/>
          </p:nvSpPr>
          <p:spPr>
            <a:xfrm flipV="1">
              <a:off x="7105356" y="6313581"/>
              <a:ext cx="839026" cy="45719"/>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9" name="TextBox 8">
            <a:extLst>
              <a:ext uri="{FF2B5EF4-FFF2-40B4-BE49-F238E27FC236}">
                <a16:creationId xmlns:a16="http://schemas.microsoft.com/office/drawing/2014/main" id="{85A83746-096C-4962-BAA4-27DDEBE1CE34}"/>
              </a:ext>
            </a:extLst>
          </p:cNvPr>
          <p:cNvSpPr txBox="1">
            <a:spLocks noChangeArrowheads="1"/>
          </p:cNvSpPr>
          <p:nvPr userDrawn="1"/>
        </p:nvSpPr>
        <p:spPr bwMode="auto">
          <a:xfrm>
            <a:off x="891117" y="6399215"/>
            <a:ext cx="114786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eaLnBrk="1" hangingPunct="1">
              <a:defRPr/>
            </a:pPr>
            <a:r>
              <a:rPr lang="en-US" altLang="en-US" sz="825" b="1" i="1" dirty="0">
                <a:solidFill>
                  <a:srgbClr val="767171"/>
                </a:solidFill>
              </a:rPr>
              <a:t>Richard Woods, Georgia’s School Superintendent</a:t>
            </a:r>
            <a:r>
              <a:rPr lang="en-US" altLang="en-US" sz="825" b="1" dirty="0">
                <a:solidFill>
                  <a:srgbClr val="767171"/>
                </a:solidFill>
              </a:rPr>
              <a:t> </a:t>
            </a:r>
            <a:r>
              <a:rPr lang="en-US" altLang="en-US" sz="825" b="1" dirty="0">
                <a:solidFill>
                  <a:srgbClr val="1186CA"/>
                </a:solidFill>
              </a:rPr>
              <a:t>|</a:t>
            </a:r>
            <a:r>
              <a:rPr lang="en-US" altLang="en-US" sz="825" b="1" dirty="0">
                <a:solidFill>
                  <a:srgbClr val="767171"/>
                </a:solidFill>
              </a:rPr>
              <a:t> Georgia Department of Education </a:t>
            </a:r>
            <a:r>
              <a:rPr lang="en-US" altLang="en-US" sz="825" b="1" dirty="0">
                <a:solidFill>
                  <a:srgbClr val="1186CA"/>
                </a:solidFill>
              </a:rPr>
              <a:t>|</a:t>
            </a:r>
            <a:r>
              <a:rPr lang="en-US" altLang="en-US" sz="825" b="1" dirty="0">
                <a:solidFill>
                  <a:srgbClr val="767171"/>
                </a:solidFill>
              </a:rPr>
              <a:t> </a:t>
            </a:r>
            <a:r>
              <a:rPr lang="en-US" altLang="en-US" sz="825" b="1" i="1" dirty="0">
                <a:solidFill>
                  <a:srgbClr val="767171"/>
                </a:solidFill>
              </a:rPr>
              <a:t>Educating Georgia’s Future </a:t>
            </a:r>
          </a:p>
          <a:p>
            <a:pPr defTabSz="685800" eaLnBrk="1" hangingPunct="1">
              <a:defRPr/>
            </a:pPr>
            <a:endParaRPr lang="en-US" altLang="en-US" sz="825" dirty="0"/>
          </a:p>
        </p:txBody>
      </p:sp>
    </p:spTree>
    <p:extLst>
      <p:ext uri="{BB962C8B-B14F-4D97-AF65-F5344CB8AC3E}">
        <p14:creationId xmlns:p14="http://schemas.microsoft.com/office/powerpoint/2010/main" val="283664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CBB962D-2D7B-45CA-B680-0F44AAC6DCD9}"/>
              </a:ext>
            </a:extLst>
          </p:cNvPr>
          <p:cNvSpPr>
            <a:spLocks noGrp="1" noChangeArrowheads="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5E178B4-630B-4B1B-9A4F-FA29CF8B2E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68B8359-55C2-42FC-AC3D-D978BA72F465}"/>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43A2499-7E48-48F4-B9B0-BD751B77E7A6}" type="datetimeFigureOut">
              <a:rPr lang="en-US"/>
              <a:pPr>
                <a:defRPr/>
              </a:pPr>
              <a:t>3/10/20</a:t>
            </a:fld>
            <a:endParaRPr lang="en-US" dirty="0"/>
          </a:p>
        </p:txBody>
      </p:sp>
      <p:sp>
        <p:nvSpPr>
          <p:cNvPr id="5" name="Footer Placeholder 4">
            <a:extLst>
              <a:ext uri="{FF2B5EF4-FFF2-40B4-BE49-F238E27FC236}">
                <a16:creationId xmlns:a16="http://schemas.microsoft.com/office/drawing/2014/main" id="{7DD8B8AA-C6D7-446F-9124-1284213CEE53}"/>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BB36C17-F582-4439-BC79-3C193524774A}"/>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456DA12D-B7BD-47F0-A9D6-F6F27E39A197}" type="slidenum">
              <a:rPr lang="en-US"/>
              <a:pPr>
                <a:defRPr/>
              </a:pPr>
              <a:t>‹#›</a:t>
            </a:fld>
            <a:endParaRPr lang="en-US" dirty="0"/>
          </a:p>
        </p:txBody>
      </p:sp>
    </p:spTree>
    <p:extLst>
      <p:ext uri="{BB962C8B-B14F-4D97-AF65-F5344CB8AC3E}">
        <p14:creationId xmlns:p14="http://schemas.microsoft.com/office/powerpoint/2010/main" val="36782403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txStyles>
    <p:titleStyle>
      <a:lvl1pPr algn="l" rtl="0" eaLnBrk="0" fontAlgn="base" hangingPunct="0">
        <a:lnSpc>
          <a:spcPct val="90000"/>
        </a:lnSpc>
        <a:spcBef>
          <a:spcPct val="0"/>
        </a:spcBef>
        <a:spcAft>
          <a:spcPct val="0"/>
        </a:spcAft>
        <a:defRPr sz="2700" b="1"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vl2pPr algn="l" rtl="0" eaLnBrk="0" fontAlgn="base" hangingPunct="0">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2pPr>
      <a:lvl3pPr algn="l" rtl="0" eaLnBrk="0" fontAlgn="base" hangingPunct="0">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3pPr>
      <a:lvl4pPr algn="l" rtl="0" eaLnBrk="0" fontAlgn="base" hangingPunct="0">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4pPr>
      <a:lvl5pPr algn="l" rtl="0" eaLnBrk="0" fontAlgn="base" hangingPunct="0">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5pPr>
      <a:lvl6pPr marL="342900" algn="l" rtl="0" fontAlgn="base">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6pPr>
      <a:lvl7pPr marL="685800" algn="l" rtl="0" fontAlgn="base">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7pPr>
      <a:lvl8pPr marL="1028700" algn="l" rtl="0" fontAlgn="base">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8pPr>
      <a:lvl9pPr marL="1371600" algn="l" rtl="0" fontAlgn="base">
        <a:lnSpc>
          <a:spcPct val="90000"/>
        </a:lnSpc>
        <a:spcBef>
          <a:spcPct val="0"/>
        </a:spcBef>
        <a:spcAft>
          <a:spcPct val="0"/>
        </a:spcAft>
        <a:defRPr sz="2700" b="1">
          <a:solidFill>
            <a:srgbClr val="44883E"/>
          </a:solidFill>
          <a:latin typeface="Arial" panose="020B0604020202020204" pitchFamily="34" charset="0"/>
          <a:ea typeface="Helvetica Neue Medium"/>
          <a:cs typeface="Arial" panose="020B0604020202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gadoe.org/Curriculum-Instruction-and-Assessment/Special-Education-Services/Pages/default.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Pages/Intellectual-Disabilities.aspx"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 Id="rId5" Type="http://schemas.openxmlformats.org/officeDocument/2006/relationships/hyperlink" Target="https://www.gadoe.org/Curriculum-Instruction-and-Assessment/Assessment/Pages/GAA_2.aspx" TargetMode="External"/><Relationship Id="rId4" Type="http://schemas.openxmlformats.org/officeDocument/2006/relationships/hyperlink" Target="https://nceo.umn.edu/docs/OnlinePubs/Tool4DialogueGuide.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aogletree@doe.k12.ga.us"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hyperlink" Target="mailto:ccallaway@doe.k12.ga.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47750" y="137840"/>
            <a:ext cx="10490200" cy="934284"/>
          </a:xfrm>
        </p:spPr>
        <p:txBody>
          <a:bodyPr/>
          <a:lstStyle/>
          <a:p>
            <a:pPr algn="ctr"/>
            <a:r>
              <a:rPr lang="en-US" dirty="0"/>
              <a:t> </a:t>
            </a:r>
          </a:p>
        </p:txBody>
      </p:sp>
      <p:sp>
        <p:nvSpPr>
          <p:cNvPr id="6" name="Rectangle 3"/>
          <p:cNvSpPr>
            <a:spLocks noGrp="1"/>
          </p:cNvSpPr>
          <p:nvPr>
            <p:ph sz="half" idx="1"/>
          </p:nvPr>
        </p:nvSpPr>
        <p:spPr>
          <a:xfrm>
            <a:off x="1469925" y="1309036"/>
            <a:ext cx="3886200" cy="4963233"/>
          </a:xfrm>
        </p:spPr>
        <p:txBody>
          <a:bodyPr vert="horz" lIns="91440" tIns="45720" rIns="91440" bIns="45720" rtlCol="0" anchor="t">
            <a:noAutofit/>
          </a:bodyPr>
          <a:lstStyle/>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457200" lvl="1" indent="0">
              <a:spcAft>
                <a:spcPts val="1000"/>
              </a:spcAft>
              <a:buNone/>
            </a:pPr>
            <a:endParaRPr lang="en-US" sz="1900" dirty="0"/>
          </a:p>
          <a:p>
            <a:pPr marL="457200" lvl="1" indent="0">
              <a:spcAft>
                <a:spcPts val="1000"/>
              </a:spcAft>
              <a:buNone/>
            </a:pPr>
            <a:endParaRPr lang="en-US" sz="1900" dirty="0"/>
          </a:p>
          <a:p>
            <a:pPr marL="0" indent="0">
              <a:buNone/>
            </a:pPr>
            <a:endParaRPr lang="en-US" altLang="en-US" sz="1900" dirty="0"/>
          </a:p>
        </p:txBody>
      </p:sp>
      <p:sp>
        <p:nvSpPr>
          <p:cNvPr id="8" name="Content Placeholder 7">
            <a:extLst>
              <a:ext uri="{FF2B5EF4-FFF2-40B4-BE49-F238E27FC236}">
                <a16:creationId xmlns:a16="http://schemas.microsoft.com/office/drawing/2014/main" id="{850EE7EC-D880-400B-91EE-1C3F1DC2E25B}"/>
              </a:ext>
            </a:extLst>
          </p:cNvPr>
          <p:cNvSpPr>
            <a:spLocks noGrp="1"/>
          </p:cNvSpPr>
          <p:nvPr>
            <p:ph sz="half" idx="2"/>
          </p:nvPr>
        </p:nvSpPr>
        <p:spPr>
          <a:xfrm>
            <a:off x="7337726" y="1378396"/>
            <a:ext cx="3886200" cy="4584254"/>
          </a:xfrm>
        </p:spPr>
        <p:txBody>
          <a:bodyPr>
            <a:normAutofit/>
          </a:bodyPr>
          <a:lstStyle/>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p:txBody>
      </p:sp>
      <p:sp>
        <p:nvSpPr>
          <p:cNvPr id="2" name="Rectangle 1">
            <a:extLst>
              <a:ext uri="{FF2B5EF4-FFF2-40B4-BE49-F238E27FC236}">
                <a16:creationId xmlns:a16="http://schemas.microsoft.com/office/drawing/2014/main" id="{EDE397E4-5D49-4ABD-8B31-854F436B450C}"/>
              </a:ext>
            </a:extLst>
          </p:cNvPr>
          <p:cNvSpPr>
            <a:spLocks noChangeArrowheads="1"/>
          </p:cNvSpPr>
          <p:nvPr/>
        </p:nvSpPr>
        <p:spPr bwMode="auto">
          <a:xfrm>
            <a:off x="764209" y="87965"/>
            <a:ext cx="1130832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lang="en-US" altLang="en-US" sz="3600" b="1" dirty="0">
                <a:solidFill>
                  <a:srgbClr val="00B050"/>
                </a:solidFill>
                <a:latin typeface="Arial" panose="020B0604020202020204" pitchFamily="34" charset="0"/>
                <a:ea typeface="Calibri" panose="020F0502020204030204" pitchFamily="34" charset="0"/>
              </a:rPr>
              <a:t>G-CEL 2020</a:t>
            </a:r>
          </a:p>
          <a:p>
            <a:pPr algn="ctr" eaLnBrk="0" fontAlgn="base" hangingPunct="0">
              <a:spcBef>
                <a:spcPct val="0"/>
              </a:spcBef>
              <a:spcAft>
                <a:spcPct val="0"/>
              </a:spcAft>
            </a:pPr>
            <a:endParaRPr lang="en-US" altLang="en-US" sz="3200" b="1" dirty="0">
              <a:solidFill>
                <a:srgbClr val="00B050"/>
              </a:solidFill>
              <a:latin typeface="Arial" panose="020B0604020202020204" pitchFamily="34" charset="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b="1" dirty="0">
                <a:solidFill>
                  <a:srgbClr val="00B050"/>
                </a:solidFill>
                <a:latin typeface="Arial" panose="020B0604020202020204" pitchFamily="34" charset="0"/>
                <a:ea typeface="Calibri" panose="020F0502020204030204" pitchFamily="34" charset="0"/>
              </a:rPr>
              <a:t>A Deeper Look at the 1% Cap for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b="1" dirty="0">
                <a:solidFill>
                  <a:srgbClr val="00B050"/>
                </a:solidFill>
                <a:latin typeface="Arial" panose="020B0604020202020204" pitchFamily="34" charset="0"/>
                <a:ea typeface="Calibri" panose="020F0502020204030204" pitchFamily="34" charset="0"/>
              </a:rPr>
              <a:t>the Alternate Assessment </a:t>
            </a:r>
            <a:r>
              <a:rPr kumimoji="0" lang="en-US" altLang="en-US" sz="3600" b="1" i="0" u="none" strike="noStrike" cap="none" normalizeH="0" baseline="0" dirty="0">
                <a:ln>
                  <a:noFill/>
                </a:ln>
                <a:solidFill>
                  <a:srgbClr val="00B050"/>
                </a:solidFill>
                <a:effectLst/>
                <a:latin typeface="Arial" panose="020B0604020202020204" pitchFamily="34" charset="0"/>
                <a:ea typeface="Calibri" panose="020F0502020204030204" pitchFamily="34" charset="0"/>
              </a:rPr>
              <a:t> </a:t>
            </a:r>
            <a:r>
              <a:rPr kumimoji="0" lang="en-US"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EFF8A8C-FE91-4FE2-9965-8CCDDCDD1E63}"/>
              </a:ext>
            </a:extLst>
          </p:cNvPr>
          <p:cNvSpPr/>
          <p:nvPr/>
        </p:nvSpPr>
        <p:spPr>
          <a:xfrm>
            <a:off x="5881380" y="2483794"/>
            <a:ext cx="612675" cy="3305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51AA041-857E-4591-AFD5-E856B9B7FFFD}"/>
              </a:ext>
            </a:extLst>
          </p:cNvPr>
          <p:cNvSpPr/>
          <p:nvPr/>
        </p:nvSpPr>
        <p:spPr>
          <a:xfrm>
            <a:off x="5557520" y="2483794"/>
            <a:ext cx="1076959" cy="411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0811439-51E5-446E-85A9-2459F9F22087}"/>
              </a:ext>
            </a:extLst>
          </p:cNvPr>
          <p:cNvSpPr/>
          <p:nvPr/>
        </p:nvSpPr>
        <p:spPr>
          <a:xfrm>
            <a:off x="8056880" y="3508423"/>
            <a:ext cx="558800" cy="38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9310E11-90AD-4033-9060-B21CB288D1F3}"/>
              </a:ext>
            </a:extLst>
          </p:cNvPr>
          <p:cNvSpPr/>
          <p:nvPr/>
        </p:nvSpPr>
        <p:spPr>
          <a:xfrm>
            <a:off x="7985760" y="5309349"/>
            <a:ext cx="916822" cy="26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03AA86-01D8-4E5D-987E-BB7FDAE04A90}"/>
              </a:ext>
            </a:extLst>
          </p:cNvPr>
          <p:cNvSpPr/>
          <p:nvPr/>
        </p:nvSpPr>
        <p:spPr>
          <a:xfrm>
            <a:off x="5993534" y="5962648"/>
            <a:ext cx="65838" cy="154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984FCA-4E78-4DD7-98A8-D5CF83B2B6F0}"/>
              </a:ext>
            </a:extLst>
          </p:cNvPr>
          <p:cNvSpPr/>
          <p:nvPr/>
        </p:nvSpPr>
        <p:spPr>
          <a:xfrm>
            <a:off x="3769360" y="5309348"/>
            <a:ext cx="629920" cy="47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8A37F10-C922-4333-9591-B49B655AF266}"/>
              </a:ext>
            </a:extLst>
          </p:cNvPr>
          <p:cNvSpPr/>
          <p:nvPr/>
        </p:nvSpPr>
        <p:spPr>
          <a:xfrm>
            <a:off x="3769360" y="3508422"/>
            <a:ext cx="518160" cy="38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4C4F80E-90BC-42E7-AA04-FD2DAC79072A}"/>
              </a:ext>
            </a:extLst>
          </p:cNvPr>
          <p:cNvSpPr/>
          <p:nvPr/>
        </p:nvSpPr>
        <p:spPr>
          <a:xfrm>
            <a:off x="5830975" y="2357120"/>
            <a:ext cx="1076959" cy="411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914E3CB-BCDC-4E65-AF60-F9C07D3B9FAC}"/>
              </a:ext>
            </a:extLst>
          </p:cNvPr>
          <p:cNvSpPr/>
          <p:nvPr/>
        </p:nvSpPr>
        <p:spPr>
          <a:xfrm>
            <a:off x="8239760" y="3429000"/>
            <a:ext cx="662822" cy="38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50C6F7-850C-4EA3-BFC5-85D94AA73A2D}"/>
              </a:ext>
            </a:extLst>
          </p:cNvPr>
          <p:cNvSpPr/>
          <p:nvPr/>
        </p:nvSpPr>
        <p:spPr>
          <a:xfrm>
            <a:off x="7839163" y="5306508"/>
            <a:ext cx="914400" cy="656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51E7D88-1149-4890-B778-353F8F54B4FC}"/>
              </a:ext>
            </a:extLst>
          </p:cNvPr>
          <p:cNvSpPr/>
          <p:nvPr/>
        </p:nvSpPr>
        <p:spPr>
          <a:xfrm>
            <a:off x="6096000" y="5882640"/>
            <a:ext cx="322372" cy="28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6A2CEB3-DE88-42D4-B5ED-AA94591E9961}"/>
              </a:ext>
            </a:extLst>
          </p:cNvPr>
          <p:cNvSpPr/>
          <p:nvPr/>
        </p:nvSpPr>
        <p:spPr>
          <a:xfrm flipV="1">
            <a:off x="3840480" y="3450687"/>
            <a:ext cx="701040" cy="361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26EC9A1-62D3-48A8-944A-259CFDEEB036}"/>
              </a:ext>
            </a:extLst>
          </p:cNvPr>
          <p:cNvSpPr/>
          <p:nvPr/>
        </p:nvSpPr>
        <p:spPr>
          <a:xfrm flipH="1" flipV="1">
            <a:off x="6275478" y="5919912"/>
            <a:ext cx="322370" cy="243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4AEA3F5-CE41-4D28-96AB-62D5E755A82A}"/>
              </a:ext>
            </a:extLst>
          </p:cNvPr>
          <p:cNvSpPr/>
          <p:nvPr/>
        </p:nvSpPr>
        <p:spPr>
          <a:xfrm>
            <a:off x="984131" y="5716538"/>
            <a:ext cx="8208657" cy="369332"/>
          </a:xfrm>
          <a:prstGeom prst="rect">
            <a:avLst/>
          </a:prstGeom>
        </p:spPr>
        <p:txBody>
          <a:bodyPr wrap="none">
            <a:spAutoFit/>
          </a:bodyPr>
          <a:lstStyle/>
          <a:p>
            <a:r>
              <a:rPr lang="en-US" altLang="en-US" b="1" dirty="0"/>
              <a:t>August Ogletree, Ph.D.                                      March 9, 2020                                               </a:t>
            </a:r>
            <a:endParaRPr lang="en-US" dirty="0"/>
          </a:p>
        </p:txBody>
      </p:sp>
      <p:sp>
        <p:nvSpPr>
          <p:cNvPr id="9" name="Rectangle 8">
            <a:extLst>
              <a:ext uri="{FF2B5EF4-FFF2-40B4-BE49-F238E27FC236}">
                <a16:creationId xmlns:a16="http://schemas.microsoft.com/office/drawing/2014/main" id="{980A35C9-BC49-4F8F-9DF4-557845337ACF}"/>
              </a:ext>
            </a:extLst>
          </p:cNvPr>
          <p:cNvSpPr/>
          <p:nvPr/>
        </p:nvSpPr>
        <p:spPr>
          <a:xfrm>
            <a:off x="7784609" y="5748127"/>
            <a:ext cx="2706638" cy="369332"/>
          </a:xfrm>
          <a:prstGeom prst="rect">
            <a:avLst/>
          </a:prstGeom>
        </p:spPr>
        <p:txBody>
          <a:bodyPr wrap="none">
            <a:spAutoFit/>
          </a:bodyPr>
          <a:lstStyle/>
          <a:p>
            <a:r>
              <a:rPr lang="en-US" b="1" dirty="0"/>
              <a:t>Crystal R. Callaway, M.ED. </a:t>
            </a:r>
            <a:endParaRPr lang="en-US" dirty="0"/>
          </a:p>
        </p:txBody>
      </p:sp>
      <p:pic>
        <p:nvPicPr>
          <p:cNvPr id="11" name="Picture 10">
            <a:extLst>
              <a:ext uri="{FF2B5EF4-FFF2-40B4-BE49-F238E27FC236}">
                <a16:creationId xmlns:a16="http://schemas.microsoft.com/office/drawing/2014/main" id="{779BF168-2724-4A08-AFFC-FAF5D62D5F50}"/>
              </a:ext>
            </a:extLst>
          </p:cNvPr>
          <p:cNvPicPr>
            <a:picLocks noChangeAspect="1"/>
          </p:cNvPicPr>
          <p:nvPr/>
        </p:nvPicPr>
        <p:blipFill>
          <a:blip r:embed="rId3"/>
          <a:stretch>
            <a:fillRect/>
          </a:stretch>
        </p:blipFill>
        <p:spPr>
          <a:xfrm>
            <a:off x="4550243" y="2189124"/>
            <a:ext cx="3261643" cy="3482642"/>
          </a:xfrm>
          <a:prstGeom prst="rect">
            <a:avLst/>
          </a:prstGeom>
        </p:spPr>
      </p:pic>
    </p:spTree>
    <p:extLst>
      <p:ext uri="{BB962C8B-B14F-4D97-AF65-F5344CB8AC3E}">
        <p14:creationId xmlns:p14="http://schemas.microsoft.com/office/powerpoint/2010/main" val="979903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BE1B-D2E7-4949-A1D1-B8DD4406AB63}"/>
              </a:ext>
            </a:extLst>
          </p:cNvPr>
          <p:cNvSpPr>
            <a:spLocks noGrp="1"/>
          </p:cNvSpPr>
          <p:nvPr>
            <p:ph type="title"/>
          </p:nvPr>
        </p:nvSpPr>
        <p:spPr>
          <a:xfrm>
            <a:off x="1083733" y="0"/>
            <a:ext cx="10515600" cy="1062583"/>
          </a:xfrm>
        </p:spPr>
        <p:txBody>
          <a:bodyPr/>
          <a:lstStyle/>
          <a:p>
            <a:r>
              <a:rPr lang="en-US" sz="3600" dirty="0"/>
              <a:t>Public Posting of Justifications</a:t>
            </a:r>
          </a:p>
        </p:txBody>
      </p:sp>
      <p:sp>
        <p:nvSpPr>
          <p:cNvPr id="4" name="Content Placeholder 3">
            <a:extLst>
              <a:ext uri="{FF2B5EF4-FFF2-40B4-BE49-F238E27FC236}">
                <a16:creationId xmlns:a16="http://schemas.microsoft.com/office/drawing/2014/main" id="{4795F542-A0FB-4B00-AFD0-1726DC81B43B}"/>
              </a:ext>
            </a:extLst>
          </p:cNvPr>
          <p:cNvSpPr>
            <a:spLocks noGrp="1"/>
          </p:cNvSpPr>
          <p:nvPr>
            <p:ph sz="half" idx="1"/>
          </p:nvPr>
        </p:nvSpPr>
        <p:spPr/>
        <p:txBody>
          <a:bodyPr/>
          <a:lstStyle/>
          <a:p>
            <a:r>
              <a:rPr lang="en-US" sz="2800" dirty="0"/>
              <a:t>2019 Justifications will be publicly posted on the </a:t>
            </a:r>
            <a:r>
              <a:rPr lang="en-US" sz="2800" dirty="0" err="1"/>
              <a:t>GaDOE</a:t>
            </a:r>
            <a:r>
              <a:rPr lang="en-US" sz="2800"/>
              <a:t> Accountability Website</a:t>
            </a:r>
          </a:p>
          <a:p>
            <a:r>
              <a:rPr lang="en-US" sz="2800"/>
              <a:t>Special Education will use information from both the 2018-2019 and 2019-2020 to support identification of districts for Tiered Support</a:t>
            </a:r>
          </a:p>
          <a:p>
            <a:pPr marL="0" indent="0">
              <a:buNone/>
            </a:pPr>
            <a:endParaRPr lang="en-US"/>
          </a:p>
        </p:txBody>
      </p:sp>
      <p:pic>
        <p:nvPicPr>
          <p:cNvPr id="6" name="Content Placeholder 5">
            <a:extLst>
              <a:ext uri="{FF2B5EF4-FFF2-40B4-BE49-F238E27FC236}">
                <a16:creationId xmlns:a16="http://schemas.microsoft.com/office/drawing/2014/main" id="{9C9CC30E-1ED6-4882-8A6C-0F15D2355FFB}"/>
              </a:ext>
            </a:extLst>
          </p:cNvPr>
          <p:cNvPicPr>
            <a:picLocks noGrp="1" noChangeAspect="1"/>
          </p:cNvPicPr>
          <p:nvPr>
            <p:ph sz="half" idx="2"/>
          </p:nvPr>
        </p:nvPicPr>
        <p:blipFill rotWithShape="1">
          <a:blip r:embed="rId3"/>
          <a:srcRect l="6201"/>
          <a:stretch/>
        </p:blipFill>
        <p:spPr>
          <a:xfrm>
            <a:off x="6585436" y="1825625"/>
            <a:ext cx="5460930" cy="3666539"/>
          </a:xfrm>
          <a:prstGeom prst="rect">
            <a:avLst/>
          </a:prstGeom>
        </p:spPr>
      </p:pic>
    </p:spTree>
    <p:extLst>
      <p:ext uri="{BB962C8B-B14F-4D97-AF65-F5344CB8AC3E}">
        <p14:creationId xmlns:p14="http://schemas.microsoft.com/office/powerpoint/2010/main" val="277858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BAD56-B618-4EB8-BADF-3A79A3A07EAA}"/>
              </a:ext>
            </a:extLst>
          </p:cNvPr>
          <p:cNvSpPr>
            <a:spLocks noGrp="1"/>
          </p:cNvSpPr>
          <p:nvPr>
            <p:ph type="title"/>
          </p:nvPr>
        </p:nvSpPr>
        <p:spPr>
          <a:xfrm>
            <a:off x="3072980" y="1770743"/>
            <a:ext cx="8725037" cy="1175654"/>
          </a:xfrm>
        </p:spPr>
        <p:txBody>
          <a:bodyPr>
            <a:normAutofit/>
          </a:bodyPr>
          <a:lstStyle/>
          <a:p>
            <a:r>
              <a:rPr lang="en-US" sz="4800"/>
              <a:t>Disproportionality</a:t>
            </a:r>
          </a:p>
        </p:txBody>
      </p:sp>
    </p:spTree>
    <p:extLst>
      <p:ext uri="{BB962C8B-B14F-4D97-AF65-F5344CB8AC3E}">
        <p14:creationId xmlns:p14="http://schemas.microsoft.com/office/powerpoint/2010/main" val="258289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01A1-A6A0-4A1F-906D-BCD1B7CF2E8C}"/>
              </a:ext>
            </a:extLst>
          </p:cNvPr>
          <p:cNvSpPr>
            <a:spLocks noGrp="1"/>
          </p:cNvSpPr>
          <p:nvPr>
            <p:ph type="title"/>
          </p:nvPr>
        </p:nvSpPr>
        <p:spPr>
          <a:xfrm>
            <a:off x="1193800" y="103872"/>
            <a:ext cx="10515600" cy="970185"/>
          </a:xfrm>
        </p:spPr>
        <p:txBody>
          <a:bodyPr/>
          <a:lstStyle/>
          <a:p>
            <a:r>
              <a:rPr lang="en-US" sz="3600" dirty="0"/>
              <a:t>Disproportionality</a:t>
            </a:r>
          </a:p>
        </p:txBody>
      </p:sp>
      <p:sp>
        <p:nvSpPr>
          <p:cNvPr id="3" name="Content Placeholder 2">
            <a:extLst>
              <a:ext uri="{FF2B5EF4-FFF2-40B4-BE49-F238E27FC236}">
                <a16:creationId xmlns:a16="http://schemas.microsoft.com/office/drawing/2014/main" id="{80BD5236-9534-4AAF-B6D5-A5E9840A5803}"/>
              </a:ext>
            </a:extLst>
          </p:cNvPr>
          <p:cNvSpPr>
            <a:spLocks noGrp="1"/>
          </p:cNvSpPr>
          <p:nvPr>
            <p:ph idx="1"/>
          </p:nvPr>
        </p:nvSpPr>
        <p:spPr>
          <a:xfrm>
            <a:off x="1193799" y="1262744"/>
            <a:ext cx="10519229" cy="4760520"/>
          </a:xfrm>
        </p:spPr>
        <p:txBody>
          <a:bodyPr/>
          <a:lstStyle/>
          <a:p>
            <a:r>
              <a:rPr lang="en-US" sz="2800" dirty="0"/>
              <a:t>USED requires that waivers include assurance that disproportionality in GAA Participation among student subgroups is addressed</a:t>
            </a:r>
          </a:p>
          <a:p>
            <a:pPr marL="0" indent="0">
              <a:buNone/>
            </a:pPr>
            <a:endParaRPr lang="en-US" sz="2800" dirty="0"/>
          </a:p>
          <a:p>
            <a:r>
              <a:rPr lang="en-US" sz="2800" dirty="0"/>
              <a:t>Disproportionality - the over-representation of minority students identified with a learning disability or other type of disability under the IDEA</a:t>
            </a:r>
          </a:p>
          <a:p>
            <a:pPr marL="0" indent="0">
              <a:buNone/>
            </a:pPr>
            <a:endParaRPr lang="en-US" sz="2800" dirty="0"/>
          </a:p>
          <a:p>
            <a:r>
              <a:rPr lang="en-US" sz="2800" dirty="0"/>
              <a:t>Disproportionality is expressed as a relative risk ratio</a:t>
            </a:r>
          </a:p>
        </p:txBody>
      </p:sp>
    </p:spTree>
    <p:extLst>
      <p:ext uri="{BB962C8B-B14F-4D97-AF65-F5344CB8AC3E}">
        <p14:creationId xmlns:p14="http://schemas.microsoft.com/office/powerpoint/2010/main" val="123838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CFB-B085-441B-9DCE-CCC82A99D0BC}"/>
              </a:ext>
            </a:extLst>
          </p:cNvPr>
          <p:cNvSpPr>
            <a:spLocks noGrp="1"/>
          </p:cNvSpPr>
          <p:nvPr>
            <p:ph type="title"/>
          </p:nvPr>
        </p:nvSpPr>
        <p:spPr>
          <a:xfrm>
            <a:off x="1193800" y="147415"/>
            <a:ext cx="10515600" cy="1113349"/>
          </a:xfrm>
        </p:spPr>
        <p:txBody>
          <a:bodyPr/>
          <a:lstStyle/>
          <a:p>
            <a:r>
              <a:rPr lang="en-US" sz="3600" dirty="0"/>
              <a:t>Disproportionality Calculation</a:t>
            </a:r>
          </a:p>
        </p:txBody>
      </p:sp>
      <p:pic>
        <p:nvPicPr>
          <p:cNvPr id="4" name="Content Placeholder 3">
            <a:extLst>
              <a:ext uri="{FF2B5EF4-FFF2-40B4-BE49-F238E27FC236}">
                <a16:creationId xmlns:a16="http://schemas.microsoft.com/office/drawing/2014/main" id="{0F11280D-3828-4628-BBDB-3406AECB511B}"/>
              </a:ext>
            </a:extLst>
          </p:cNvPr>
          <p:cNvPicPr>
            <a:picLocks noGrp="1" noChangeAspect="1"/>
          </p:cNvPicPr>
          <p:nvPr>
            <p:ph idx="1"/>
          </p:nvPr>
        </p:nvPicPr>
        <p:blipFill>
          <a:blip r:embed="rId3"/>
          <a:stretch>
            <a:fillRect/>
          </a:stretch>
        </p:blipFill>
        <p:spPr>
          <a:xfrm>
            <a:off x="1193800" y="1611087"/>
            <a:ext cx="10301514" cy="4049484"/>
          </a:xfrm>
          <a:prstGeom prst="rect">
            <a:avLst/>
          </a:prstGeom>
        </p:spPr>
      </p:pic>
    </p:spTree>
    <p:extLst>
      <p:ext uri="{BB962C8B-B14F-4D97-AF65-F5344CB8AC3E}">
        <p14:creationId xmlns:p14="http://schemas.microsoft.com/office/powerpoint/2010/main" val="311179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65F3-2947-40E9-902B-4989F0CA6B05}"/>
              </a:ext>
            </a:extLst>
          </p:cNvPr>
          <p:cNvSpPr>
            <a:spLocks noGrp="1"/>
          </p:cNvSpPr>
          <p:nvPr>
            <p:ph type="title"/>
          </p:nvPr>
        </p:nvSpPr>
        <p:spPr>
          <a:xfrm>
            <a:off x="1193800" y="336101"/>
            <a:ext cx="10515600" cy="1325563"/>
          </a:xfrm>
        </p:spPr>
        <p:txBody>
          <a:bodyPr/>
          <a:lstStyle/>
          <a:p>
            <a:r>
              <a:rPr lang="en-US" sz="3200" dirty="0"/>
              <a:t>What do I need to focus on?</a:t>
            </a:r>
          </a:p>
        </p:txBody>
      </p:sp>
      <p:sp>
        <p:nvSpPr>
          <p:cNvPr id="3" name="Content Placeholder 2">
            <a:extLst>
              <a:ext uri="{FF2B5EF4-FFF2-40B4-BE49-F238E27FC236}">
                <a16:creationId xmlns:a16="http://schemas.microsoft.com/office/drawing/2014/main" id="{96AB05FF-FE0F-46A1-A25F-20AD70E06849}"/>
              </a:ext>
            </a:extLst>
          </p:cNvPr>
          <p:cNvSpPr>
            <a:spLocks noGrp="1"/>
          </p:cNvSpPr>
          <p:nvPr>
            <p:ph idx="1"/>
          </p:nvPr>
        </p:nvSpPr>
        <p:spPr>
          <a:xfrm>
            <a:off x="1193800" y="2418899"/>
            <a:ext cx="10515600" cy="4293957"/>
          </a:xfrm>
        </p:spPr>
        <p:txBody>
          <a:bodyPr/>
          <a:lstStyle/>
          <a:p>
            <a:r>
              <a:rPr lang="en-US" sz="1800" dirty="0"/>
              <a:t>Is the likelihood of a student in a particular subgroup to be identified for GAA 2.0 participation significantly higher than other subgroups in my district?</a:t>
            </a:r>
          </a:p>
          <a:p>
            <a:pPr marL="0" indent="0">
              <a:buNone/>
            </a:pPr>
            <a:endParaRPr lang="en-US" sz="1800" dirty="0"/>
          </a:p>
          <a:p>
            <a:r>
              <a:rPr lang="en-US" sz="1800" dirty="0"/>
              <a:t>Subgroups with higher rates indicate an increased likelihood for students in that subgroup to be identified for GAA 2.0 participation than students not in the subgroup.</a:t>
            </a:r>
          </a:p>
          <a:p>
            <a:pPr marL="0" indent="0">
              <a:buNone/>
            </a:pPr>
            <a:endParaRPr lang="en-US" sz="1800" dirty="0"/>
          </a:p>
          <a:p>
            <a:r>
              <a:rPr lang="en-US" sz="1800" dirty="0"/>
              <a:t>The subgroup assessed via Milestones count must be greater than or equal to 15 for a relative risk ratio to be reported.</a:t>
            </a:r>
          </a:p>
          <a:p>
            <a:pPr marL="0" indent="0">
              <a:buNone/>
            </a:pPr>
            <a:endParaRPr lang="en-US" sz="1800" dirty="0"/>
          </a:p>
          <a:p>
            <a:r>
              <a:rPr lang="en-US" sz="1800" dirty="0"/>
              <a:t>Use care when interpreting disproportionality as the count of students in the subgroup greatly impacts the disproportionality relative risk ratio </a:t>
            </a:r>
          </a:p>
          <a:p>
            <a:endParaRPr lang="en-US" dirty="0"/>
          </a:p>
        </p:txBody>
      </p:sp>
      <p:pic>
        <p:nvPicPr>
          <p:cNvPr id="7" name="Content Placeholder 3">
            <a:extLst>
              <a:ext uri="{FF2B5EF4-FFF2-40B4-BE49-F238E27FC236}">
                <a16:creationId xmlns:a16="http://schemas.microsoft.com/office/drawing/2014/main" id="{4187176D-2081-4F21-A8FA-942B32E72C21}"/>
              </a:ext>
            </a:extLst>
          </p:cNvPr>
          <p:cNvPicPr>
            <a:picLocks noChangeAspect="1"/>
          </p:cNvPicPr>
          <p:nvPr/>
        </p:nvPicPr>
        <p:blipFill>
          <a:blip r:embed="rId3"/>
          <a:stretch>
            <a:fillRect/>
          </a:stretch>
        </p:blipFill>
        <p:spPr bwMode="auto">
          <a:xfrm>
            <a:off x="6988375" y="145143"/>
            <a:ext cx="5029454" cy="227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21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1BFA29-9DE8-44C6-A60F-33AA2E6E6AFD}"/>
              </a:ext>
            </a:extLst>
          </p:cNvPr>
          <p:cNvSpPr>
            <a:spLocks noGrp="1"/>
          </p:cNvSpPr>
          <p:nvPr>
            <p:ph type="title"/>
          </p:nvPr>
        </p:nvSpPr>
        <p:spPr>
          <a:xfrm>
            <a:off x="459089" y="1441664"/>
            <a:ext cx="8159979" cy="1987336"/>
          </a:xfrm>
        </p:spPr>
        <p:txBody>
          <a:bodyPr>
            <a:normAutofit/>
          </a:bodyPr>
          <a:lstStyle/>
          <a:p>
            <a:r>
              <a:rPr lang="en-US" sz="4800" dirty="0"/>
              <a:t>Tiered Support</a:t>
            </a:r>
          </a:p>
        </p:txBody>
      </p:sp>
    </p:spTree>
    <p:extLst>
      <p:ext uri="{BB962C8B-B14F-4D97-AF65-F5344CB8AC3E}">
        <p14:creationId xmlns:p14="http://schemas.microsoft.com/office/powerpoint/2010/main" val="142778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A7E097-F460-4FB1-861C-DADBCF9D994F}"/>
              </a:ext>
            </a:extLst>
          </p:cNvPr>
          <p:cNvSpPr>
            <a:spLocks noGrp="1"/>
          </p:cNvSpPr>
          <p:nvPr>
            <p:ph type="title"/>
          </p:nvPr>
        </p:nvSpPr>
        <p:spPr>
          <a:xfrm>
            <a:off x="1093045" y="0"/>
            <a:ext cx="10515600" cy="912128"/>
          </a:xfrm>
        </p:spPr>
        <p:txBody>
          <a:bodyPr/>
          <a:lstStyle/>
          <a:p>
            <a:r>
              <a:rPr lang="en-US" sz="3600" dirty="0"/>
              <a:t>Tiered Support for GAA 2.0 Participation</a:t>
            </a:r>
          </a:p>
        </p:txBody>
      </p:sp>
      <p:pic>
        <p:nvPicPr>
          <p:cNvPr id="5" name="Picture 4" descr="A picture containing drawing&#10;&#10;Description automatically generated">
            <a:extLst>
              <a:ext uri="{FF2B5EF4-FFF2-40B4-BE49-F238E27FC236}">
                <a16:creationId xmlns:a16="http://schemas.microsoft.com/office/drawing/2014/main" id="{678F1759-3293-4B52-A8C9-4514CF208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08" y="627645"/>
            <a:ext cx="9510584" cy="5602710"/>
          </a:xfrm>
          <a:prstGeom prst="rect">
            <a:avLst/>
          </a:prstGeom>
        </p:spPr>
      </p:pic>
    </p:spTree>
    <p:extLst>
      <p:ext uri="{BB962C8B-B14F-4D97-AF65-F5344CB8AC3E}">
        <p14:creationId xmlns:p14="http://schemas.microsoft.com/office/powerpoint/2010/main" val="217101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130630"/>
            <a:ext cx="10515600" cy="943428"/>
          </a:xfrm>
        </p:spPr>
        <p:txBody>
          <a:bodyPr>
            <a:normAutofit/>
          </a:bodyPr>
          <a:lstStyle/>
          <a:p>
            <a:r>
              <a:rPr lang="en-US" sz="3600" dirty="0"/>
              <a:t>Leading with Instruction</a:t>
            </a:r>
          </a:p>
        </p:txBody>
      </p:sp>
      <p:graphicFrame>
        <p:nvGraphicFramePr>
          <p:cNvPr id="6" name="Content Placeholder 5">
            <a:extLst>
              <a:ext uri="{FF2B5EF4-FFF2-40B4-BE49-F238E27FC236}">
                <a16:creationId xmlns:a16="http://schemas.microsoft.com/office/drawing/2014/main" id="{01D6A294-3B50-4A9B-B5CE-6E4C55F57CA9}"/>
              </a:ext>
            </a:extLst>
          </p:cNvPr>
          <p:cNvGraphicFramePr>
            <a:graphicFrameLocks noGrp="1"/>
          </p:cNvGraphicFramePr>
          <p:nvPr>
            <p:ph idx="1"/>
          </p:nvPr>
        </p:nvGraphicFramePr>
        <p:xfrm>
          <a:off x="2419350" y="1809750"/>
          <a:ext cx="7524750" cy="412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378138" y="5201773"/>
            <a:ext cx="6034368" cy="461665"/>
          </a:xfrm>
          <a:prstGeom prst="rect">
            <a:avLst/>
          </a:prstGeom>
          <a:noFill/>
        </p:spPr>
        <p:txBody>
          <a:bodyPr wrap="square" rtlCol="0">
            <a:spAutoFit/>
          </a:bodyPr>
          <a:lstStyle/>
          <a:p>
            <a:pPr defTabSz="457200"/>
            <a:r>
              <a:rPr lang="en-US" sz="2400" b="1">
                <a:solidFill>
                  <a:prstClr val="black"/>
                </a:solidFill>
                <a:latin typeface="Arial" panose="020B0604020202020204" pitchFamily="34" charset="0"/>
                <a:cs typeface="Arial" panose="020B0604020202020204" pitchFamily="34" charset="0"/>
              </a:rPr>
              <a:t>Mode of Communication</a:t>
            </a:r>
          </a:p>
        </p:txBody>
      </p:sp>
    </p:spTree>
    <p:extLst>
      <p:ext uri="{BB962C8B-B14F-4D97-AF65-F5344CB8AC3E}">
        <p14:creationId xmlns:p14="http://schemas.microsoft.com/office/powerpoint/2010/main" val="306582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a:extLst>
              <a:ext uri="{FF2B5EF4-FFF2-40B4-BE49-F238E27FC236}">
                <a16:creationId xmlns:a16="http://schemas.microsoft.com/office/drawing/2014/main" id="{225532DE-7E4B-40BD-99C1-8F7EDCE23096}"/>
              </a:ext>
            </a:extLst>
          </p:cNvPr>
          <p:cNvSpPr>
            <a:spLocks noGrp="1" noChangeArrowheads="1"/>
          </p:cNvSpPr>
          <p:nvPr>
            <p:ph type="title"/>
          </p:nvPr>
        </p:nvSpPr>
        <p:spPr>
          <a:xfrm>
            <a:off x="3596641" y="502666"/>
            <a:ext cx="7504558" cy="1987550"/>
          </a:xfrm>
        </p:spPr>
        <p:txBody>
          <a:bodyPr>
            <a:normAutofit/>
          </a:bodyPr>
          <a:lstStyle/>
          <a:p>
            <a:r>
              <a:rPr lang="en-US" altLang="en-US" sz="4800" dirty="0">
                <a:ea typeface="Helvetica Neue Medium" panose="02000503000000020004"/>
              </a:rPr>
              <a:t>Student Record Reports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A9670D94-5451-43F4-980A-25D17D768C28}"/>
              </a:ext>
            </a:extLst>
          </p:cNvPr>
          <p:cNvSpPr>
            <a:spLocks noGrp="1" noChangeArrowheads="1"/>
          </p:cNvSpPr>
          <p:nvPr>
            <p:ph type="title"/>
          </p:nvPr>
        </p:nvSpPr>
        <p:spPr>
          <a:xfrm>
            <a:off x="972059" y="86666"/>
            <a:ext cx="7886700" cy="919739"/>
          </a:xfrm>
        </p:spPr>
        <p:txBody>
          <a:bodyPr/>
          <a:lstStyle/>
          <a:p>
            <a:pPr eaLnBrk="1" hangingPunct="1"/>
            <a:r>
              <a:rPr lang="en-US" altLang="en-US" sz="3600" dirty="0">
                <a:ea typeface="Helvetica Neue Medium" panose="02000503000000020004"/>
              </a:rPr>
              <a:t>View and Analyze GAA Data</a:t>
            </a:r>
          </a:p>
        </p:txBody>
      </p:sp>
      <p:sp>
        <p:nvSpPr>
          <p:cNvPr id="57347" name="Content Placeholder 2">
            <a:extLst>
              <a:ext uri="{FF2B5EF4-FFF2-40B4-BE49-F238E27FC236}">
                <a16:creationId xmlns:a16="http://schemas.microsoft.com/office/drawing/2014/main" id="{B8878A51-519A-421A-8995-40A548D08E52}"/>
              </a:ext>
            </a:extLst>
          </p:cNvPr>
          <p:cNvSpPr>
            <a:spLocks noGrp="1" noChangeArrowheads="1"/>
          </p:cNvSpPr>
          <p:nvPr>
            <p:ph idx="1"/>
          </p:nvPr>
        </p:nvSpPr>
        <p:spPr>
          <a:xfrm>
            <a:off x="1176999" y="1330324"/>
            <a:ext cx="10700774" cy="4644347"/>
          </a:xfrm>
        </p:spPr>
        <p:txBody>
          <a:bodyPr/>
          <a:lstStyle/>
          <a:p>
            <a:pPr eaLnBrk="1" hangingPunct="1"/>
            <a:r>
              <a:rPr lang="en-US" altLang="en-US" sz="2400" dirty="0"/>
              <a:t>Data Collections created a </a:t>
            </a:r>
            <a:r>
              <a:rPr lang="en-US" altLang="en-US" sz="2400" b="1" i="1" dirty="0"/>
              <a:t>NEW</a:t>
            </a:r>
            <a:r>
              <a:rPr lang="en-US" altLang="en-US" sz="2400" b="1" dirty="0"/>
              <a:t> </a:t>
            </a:r>
            <a:r>
              <a:rPr lang="en-US" altLang="en-US" sz="2400" dirty="0"/>
              <a:t>Student Record Report.</a:t>
            </a:r>
          </a:p>
          <a:p>
            <a:pPr marL="0" indent="0" eaLnBrk="1" hangingPunct="1">
              <a:buNone/>
            </a:pPr>
            <a:endParaRPr lang="en-US" altLang="en-US" sz="2400" dirty="0"/>
          </a:p>
          <a:p>
            <a:pPr eaLnBrk="1" hangingPunct="1"/>
            <a:r>
              <a:rPr lang="en-US" altLang="en-US" sz="2400" dirty="0"/>
              <a:t>SE066: Special Education Students reports by their </a:t>
            </a:r>
            <a:r>
              <a:rPr lang="en-US" altLang="en-US" sz="2400" b="1" dirty="0"/>
              <a:t>PRIMARY</a:t>
            </a:r>
            <a:r>
              <a:rPr lang="en-US" altLang="en-US" sz="2400" dirty="0"/>
              <a:t> </a:t>
            </a:r>
            <a:r>
              <a:rPr lang="en-US" altLang="en-US" sz="2400" b="1" dirty="0"/>
              <a:t>AREA </a:t>
            </a:r>
            <a:r>
              <a:rPr lang="en-US" altLang="en-US" sz="2400" dirty="0"/>
              <a:t>of disability</a:t>
            </a:r>
          </a:p>
          <a:p>
            <a:pPr marL="0" indent="0" eaLnBrk="1" hangingPunct="1">
              <a:buNone/>
            </a:pPr>
            <a:endParaRPr lang="en-US" altLang="en-US" sz="2400" dirty="0"/>
          </a:p>
          <a:p>
            <a:pPr eaLnBrk="1" hangingPunct="1"/>
            <a:r>
              <a:rPr lang="en-US" altLang="en-US" sz="2400" dirty="0"/>
              <a:t>Data are available by:</a:t>
            </a:r>
          </a:p>
          <a:p>
            <a:pPr lvl="1" eaLnBrk="1" hangingPunct="1"/>
            <a:r>
              <a:rPr lang="en-US" altLang="en-US" sz="2400" dirty="0"/>
              <a:t>System Totals</a:t>
            </a:r>
          </a:p>
          <a:p>
            <a:pPr lvl="1" eaLnBrk="1" hangingPunct="1"/>
            <a:r>
              <a:rPr lang="en-US" altLang="en-US" sz="2400" dirty="0"/>
              <a:t>School </a:t>
            </a:r>
          </a:p>
          <a:p>
            <a:pPr lvl="1" eaLnBrk="1" hangingPunct="1"/>
            <a:r>
              <a:rPr lang="en-US" altLang="en-US" sz="2400" dirty="0"/>
              <a:t>Primary Area</a:t>
            </a:r>
          </a:p>
          <a:p>
            <a:pPr lvl="1" eaLnBrk="1" hangingPunct="1"/>
            <a:r>
              <a:rPr lang="en-US" altLang="en-US" sz="2400" dirty="0"/>
              <a:t>Student Level with gender, grade level, age and race/ethnicity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23" y="1"/>
            <a:ext cx="11061576" cy="1139677"/>
          </a:xfrm>
        </p:spPr>
        <p:txBody>
          <a:bodyPr>
            <a:normAutofit fontScale="90000"/>
          </a:bodyPr>
          <a:lstStyle/>
          <a:p>
            <a:r>
              <a:rPr lang="en-US" sz="4000" dirty="0">
                <a:solidFill>
                  <a:schemeClr val="accent6">
                    <a:lumMod val="75000"/>
                  </a:schemeClr>
                </a:solidFill>
              </a:rPr>
              <a:t>Georgia’s</a:t>
            </a:r>
            <a:r>
              <a:rPr lang="en-US" sz="4000" dirty="0"/>
              <a:t> Systems of Continuous Improvement </a:t>
            </a:r>
          </a:p>
        </p:txBody>
      </p:sp>
      <p:sp>
        <p:nvSpPr>
          <p:cNvPr id="5" name="Slide Number Placeholder 4"/>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63E4CEF-BB1E-48C7-AE93-F39F6AA99AD7}" type="slidenum">
              <a:rPr lang="en-US" smtClean="0"/>
              <a:pPr/>
              <a:t>2</a:t>
            </a:fld>
            <a:endParaRPr lang="en-US" sz="1200" dirty="0">
              <a:solidFill>
                <a:prstClr val="white"/>
              </a:solidFill>
              <a:latin typeface="Calibri" panose="020F0502020204030204"/>
            </a:endParaRPr>
          </a:p>
        </p:txBody>
      </p:sp>
      <p:sp>
        <p:nvSpPr>
          <p:cNvPr id="3" name="Date Placeholder 2">
            <a:extLst>
              <a:ext uri="{FF2B5EF4-FFF2-40B4-BE49-F238E27FC236}">
                <a16:creationId xmlns:a16="http://schemas.microsoft.com/office/drawing/2014/main" id="{5244A837-3A8A-4B27-B01B-C05700EF6D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December 2018</a:t>
            </a:r>
            <a:endParaRPr lang="en-US" sz="1200"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8625CEBA-3DF9-4863-A1B5-6E2551E52B40}"/>
              </a:ext>
            </a:extLst>
          </p:cNvPr>
          <p:cNvPicPr>
            <a:picLocks noChangeAspect="1"/>
          </p:cNvPicPr>
          <p:nvPr/>
        </p:nvPicPr>
        <p:blipFill>
          <a:blip r:embed="rId3"/>
          <a:stretch>
            <a:fillRect/>
          </a:stretch>
        </p:blipFill>
        <p:spPr>
          <a:xfrm>
            <a:off x="3234034" y="843989"/>
            <a:ext cx="5723932" cy="4969575"/>
          </a:xfrm>
          <a:prstGeom prst="rect">
            <a:avLst/>
          </a:prstGeom>
        </p:spPr>
      </p:pic>
      <p:sp>
        <p:nvSpPr>
          <p:cNvPr id="4" name="Rectangle 3">
            <a:extLst>
              <a:ext uri="{FF2B5EF4-FFF2-40B4-BE49-F238E27FC236}">
                <a16:creationId xmlns:a16="http://schemas.microsoft.com/office/drawing/2014/main" id="{2668E2E9-4AA5-4067-8E10-86FBD882EAA1}"/>
              </a:ext>
            </a:extLst>
          </p:cNvPr>
          <p:cNvSpPr/>
          <p:nvPr/>
        </p:nvSpPr>
        <p:spPr>
          <a:xfrm>
            <a:off x="2330714" y="5623293"/>
            <a:ext cx="10311871" cy="923330"/>
          </a:xfrm>
          <a:prstGeom prst="rect">
            <a:avLst/>
          </a:prstGeom>
        </p:spPr>
        <p:txBody>
          <a:bodyPr wrap="square">
            <a:spAutoFit/>
          </a:bodyPr>
          <a:lstStyle/>
          <a:p>
            <a:r>
              <a:rPr lang="en-US" dirty="0">
                <a:hlinkClick r:id="rId4"/>
              </a:rPr>
              <a:t>http://www.gadoe.org/Curriculum-Instruction-and-Assessment/Special-Education-Services/Pages/default.aspx</a:t>
            </a:r>
            <a:endParaRPr lang="en-US" dirty="0"/>
          </a:p>
          <a:p>
            <a:endParaRPr lang="en-US" dirty="0"/>
          </a:p>
        </p:txBody>
      </p:sp>
    </p:spTree>
    <p:extLst>
      <p:ext uri="{BB962C8B-B14F-4D97-AF65-F5344CB8AC3E}">
        <p14:creationId xmlns:p14="http://schemas.microsoft.com/office/powerpoint/2010/main" val="334938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1894414-DC6D-4FEA-9F62-62340B25BE8F}"/>
              </a:ext>
            </a:extLst>
          </p:cNvPr>
          <p:cNvSpPr>
            <a:spLocks noGrp="1" noChangeArrowheads="1"/>
          </p:cNvSpPr>
          <p:nvPr>
            <p:ph type="title"/>
          </p:nvPr>
        </p:nvSpPr>
        <p:spPr>
          <a:xfrm>
            <a:off x="970922" y="122384"/>
            <a:ext cx="8818231" cy="687240"/>
          </a:xfrm>
        </p:spPr>
        <p:txBody>
          <a:bodyPr/>
          <a:lstStyle/>
          <a:p>
            <a:r>
              <a:rPr lang="en-US" altLang="en-US" sz="3600" dirty="0">
                <a:ea typeface="Helvetica Neue Medium" panose="02000503000000020004"/>
              </a:rPr>
              <a:t>Special Education Reports - SE066</a:t>
            </a:r>
          </a:p>
        </p:txBody>
      </p:sp>
      <p:pic>
        <p:nvPicPr>
          <p:cNvPr id="59395" name="Content Placeholder 3">
            <a:extLst>
              <a:ext uri="{FF2B5EF4-FFF2-40B4-BE49-F238E27FC236}">
                <a16:creationId xmlns:a16="http://schemas.microsoft.com/office/drawing/2014/main" id="{4976F7E9-6BCD-4BFC-9455-417D9686AB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9350" y="1098551"/>
            <a:ext cx="7886700" cy="4949825"/>
          </a:xfrm>
        </p:spPr>
      </p:pic>
      <p:cxnSp>
        <p:nvCxnSpPr>
          <p:cNvPr id="6" name="Straight Arrow Connector 5">
            <a:extLst>
              <a:ext uri="{FF2B5EF4-FFF2-40B4-BE49-F238E27FC236}">
                <a16:creationId xmlns:a16="http://schemas.microsoft.com/office/drawing/2014/main" id="{A344DD21-3364-439E-B046-A8D621123353}"/>
              </a:ext>
            </a:extLst>
          </p:cNvPr>
          <p:cNvCxnSpPr>
            <a:cxnSpLocks/>
          </p:cNvCxnSpPr>
          <p:nvPr/>
        </p:nvCxnSpPr>
        <p:spPr>
          <a:xfrm flipH="1" flipV="1">
            <a:off x="3357563" y="5811838"/>
            <a:ext cx="887412" cy="233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0266E9F-0F39-4DCB-A131-5031587C2D61}"/>
              </a:ext>
            </a:extLst>
          </p:cNvPr>
          <p:cNvSpPr/>
          <p:nvPr/>
        </p:nvSpPr>
        <p:spPr>
          <a:xfrm>
            <a:off x="3027364" y="5441951"/>
            <a:ext cx="809625" cy="168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Rounded Corners 9">
            <a:extLst>
              <a:ext uri="{FF2B5EF4-FFF2-40B4-BE49-F238E27FC236}">
                <a16:creationId xmlns:a16="http://schemas.microsoft.com/office/drawing/2014/main" id="{24131561-7AB4-4EFE-879A-D8C242034DE3}"/>
              </a:ext>
            </a:extLst>
          </p:cNvPr>
          <p:cNvSpPr/>
          <p:nvPr/>
        </p:nvSpPr>
        <p:spPr>
          <a:xfrm>
            <a:off x="3836988" y="5934076"/>
            <a:ext cx="3086100" cy="4937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latin typeface="Arial" panose="020B0604020202020204" pitchFamily="34" charset="0"/>
                <a:cs typeface="Arial" panose="020B0604020202020204" pitchFamily="34" charset="0"/>
              </a:rPr>
              <a:t>System Totals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829730D-3B36-4EB2-847D-2F117B294F6C}"/>
              </a:ext>
            </a:extLst>
          </p:cNvPr>
          <p:cNvSpPr>
            <a:spLocks noGrp="1" noChangeArrowheads="1"/>
          </p:cNvSpPr>
          <p:nvPr>
            <p:ph type="title"/>
          </p:nvPr>
        </p:nvSpPr>
        <p:spPr>
          <a:xfrm>
            <a:off x="941424" y="53163"/>
            <a:ext cx="7886700" cy="962024"/>
          </a:xfrm>
        </p:spPr>
        <p:txBody>
          <a:bodyPr/>
          <a:lstStyle/>
          <a:p>
            <a:r>
              <a:rPr lang="en-US" altLang="en-US" sz="3600" dirty="0">
                <a:ea typeface="Helvetica Neue Medium" panose="02000503000000020004"/>
              </a:rPr>
              <a:t>Using the Report </a:t>
            </a:r>
          </a:p>
        </p:txBody>
      </p:sp>
      <p:sp>
        <p:nvSpPr>
          <p:cNvPr id="3" name="Content Placeholder 2">
            <a:extLst>
              <a:ext uri="{FF2B5EF4-FFF2-40B4-BE49-F238E27FC236}">
                <a16:creationId xmlns:a16="http://schemas.microsoft.com/office/drawing/2014/main" id="{F0700797-0724-4762-86B3-A3778506349E}"/>
              </a:ext>
            </a:extLst>
          </p:cNvPr>
          <p:cNvSpPr>
            <a:spLocks noGrp="1"/>
          </p:cNvSpPr>
          <p:nvPr>
            <p:ph idx="1"/>
          </p:nvPr>
        </p:nvSpPr>
        <p:spPr>
          <a:xfrm>
            <a:off x="1286540" y="1015187"/>
            <a:ext cx="8965240" cy="5268655"/>
          </a:xfrm>
        </p:spPr>
        <p:txBody>
          <a:bodyPr/>
          <a:lstStyle/>
          <a:p>
            <a:pPr marL="0" indent="0">
              <a:buNone/>
              <a:defRPr/>
            </a:pPr>
            <a:r>
              <a:rPr lang="en-US" b="1" dirty="0"/>
              <a:t>System Totals</a:t>
            </a:r>
          </a:p>
          <a:p>
            <a:pPr>
              <a:defRPr/>
            </a:pPr>
            <a:r>
              <a:rPr lang="en-US" sz="2200" dirty="0"/>
              <a:t>Viewer can quickly view students who are taking the GAA 2.0:</a:t>
            </a:r>
          </a:p>
          <a:p>
            <a:pPr lvl="1">
              <a:defRPr/>
            </a:pPr>
            <a:r>
              <a:rPr lang="en-US" sz="2200" dirty="0"/>
              <a:t>By Grade </a:t>
            </a:r>
          </a:p>
          <a:p>
            <a:pPr lvl="1">
              <a:defRPr/>
            </a:pPr>
            <a:r>
              <a:rPr lang="en-US" sz="2200" dirty="0"/>
              <a:t>By Primary Area</a:t>
            </a:r>
          </a:p>
          <a:p>
            <a:pPr marL="342900" lvl="1" indent="0">
              <a:buNone/>
              <a:defRPr/>
            </a:pPr>
            <a:endParaRPr lang="en-US" sz="2200" dirty="0"/>
          </a:p>
          <a:p>
            <a:pPr marL="0" indent="0">
              <a:buNone/>
              <a:defRPr/>
            </a:pPr>
            <a:r>
              <a:rPr lang="en-US" b="1" dirty="0"/>
              <a:t>School Level</a:t>
            </a:r>
          </a:p>
          <a:p>
            <a:pPr>
              <a:defRPr/>
            </a:pPr>
            <a:r>
              <a:rPr lang="en-US" sz="2200" dirty="0"/>
              <a:t>View totals by school</a:t>
            </a:r>
          </a:p>
          <a:p>
            <a:pPr lvl="1">
              <a:defRPr/>
            </a:pPr>
            <a:r>
              <a:rPr lang="en-US" sz="2200" dirty="0"/>
              <a:t>By Grade</a:t>
            </a:r>
          </a:p>
          <a:p>
            <a:pPr lvl="1">
              <a:defRPr/>
            </a:pPr>
            <a:r>
              <a:rPr lang="en-US" sz="2200" dirty="0"/>
              <a:t>By Primary Area</a:t>
            </a:r>
          </a:p>
          <a:p>
            <a:pPr marL="342900" lvl="1" indent="0">
              <a:buNone/>
              <a:defRPr/>
            </a:pPr>
            <a:endParaRPr lang="en-US" sz="2200" dirty="0"/>
          </a:p>
          <a:p>
            <a:pPr marL="0" indent="0">
              <a:buNone/>
              <a:defRPr/>
            </a:pPr>
            <a:r>
              <a:rPr lang="en-US" b="1" dirty="0"/>
              <a:t>Student Level</a:t>
            </a:r>
          </a:p>
          <a:p>
            <a:pPr>
              <a:defRPr/>
            </a:pPr>
            <a:r>
              <a:rPr lang="en-US" sz="2200" dirty="0"/>
              <a:t>Click on live links (numbers)</a:t>
            </a:r>
          </a:p>
          <a:p>
            <a:pPr>
              <a:defRPr/>
            </a:pPr>
            <a:r>
              <a:rPr lang="en-US" sz="2200" dirty="0"/>
              <a:t>Gender, Race/ethnicity, age</a:t>
            </a:r>
          </a:p>
          <a:p>
            <a:pPr marL="0" indent="0">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5DDF0A7-A15F-4B72-BC51-BA801F3A0A45}"/>
              </a:ext>
            </a:extLst>
          </p:cNvPr>
          <p:cNvSpPr>
            <a:spLocks noGrp="1" noChangeArrowheads="1"/>
          </p:cNvSpPr>
          <p:nvPr>
            <p:ph type="title"/>
          </p:nvPr>
        </p:nvSpPr>
        <p:spPr>
          <a:xfrm>
            <a:off x="2419350" y="365126"/>
            <a:ext cx="7886700" cy="1325563"/>
          </a:xfrm>
        </p:spPr>
        <p:txBody>
          <a:bodyPr/>
          <a:lstStyle/>
          <a:p>
            <a:endParaRPr lang="en-US" altLang="en-US">
              <a:ea typeface="Helvetica Neue Medium" panose="02000503000000020004"/>
            </a:endParaRPr>
          </a:p>
        </p:txBody>
      </p:sp>
      <p:pic>
        <p:nvPicPr>
          <p:cNvPr id="60419" name="Content Placeholder 3">
            <a:extLst>
              <a:ext uri="{FF2B5EF4-FFF2-40B4-BE49-F238E27FC236}">
                <a16:creationId xmlns:a16="http://schemas.microsoft.com/office/drawing/2014/main" id="{3AD2643E-5376-431E-BAB6-9B1CB4F692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54251" y="79375"/>
            <a:ext cx="8253413" cy="5899150"/>
          </a:xfrm>
        </p:spPr>
      </p:pic>
      <p:cxnSp>
        <p:nvCxnSpPr>
          <p:cNvPr id="6" name="Straight Arrow Connector 5">
            <a:extLst>
              <a:ext uri="{FF2B5EF4-FFF2-40B4-BE49-F238E27FC236}">
                <a16:creationId xmlns:a16="http://schemas.microsoft.com/office/drawing/2014/main" id="{22508A47-92D9-4223-865E-044C1725318F}"/>
              </a:ext>
            </a:extLst>
          </p:cNvPr>
          <p:cNvCxnSpPr>
            <a:cxnSpLocks/>
          </p:cNvCxnSpPr>
          <p:nvPr/>
        </p:nvCxnSpPr>
        <p:spPr>
          <a:xfrm flipH="1">
            <a:off x="2746376" y="1125538"/>
            <a:ext cx="1547813" cy="14335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6718ED79-8C53-43E3-AD4E-7BD99598982E}"/>
              </a:ext>
            </a:extLst>
          </p:cNvPr>
          <p:cNvSpPr/>
          <p:nvPr/>
        </p:nvSpPr>
        <p:spPr>
          <a:xfrm>
            <a:off x="4152900" y="782638"/>
            <a:ext cx="4298950" cy="5445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anose="020B0604020202020204" pitchFamily="34" charset="0"/>
                <a:cs typeface="Arial" panose="020B0604020202020204" pitchFamily="34" charset="0"/>
              </a:rPr>
              <a:t>Click here to view data by Grade and Primary Area, by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A982758-94C5-492A-8FF4-A37FC51078B1}"/>
              </a:ext>
            </a:extLst>
          </p:cNvPr>
          <p:cNvSpPr>
            <a:spLocks noGrp="1" noChangeArrowheads="1"/>
          </p:cNvSpPr>
          <p:nvPr>
            <p:ph type="title"/>
          </p:nvPr>
        </p:nvSpPr>
        <p:spPr>
          <a:xfrm>
            <a:off x="925033" y="0"/>
            <a:ext cx="9311167" cy="801059"/>
          </a:xfrm>
        </p:spPr>
        <p:txBody>
          <a:bodyPr/>
          <a:lstStyle/>
          <a:p>
            <a:r>
              <a:rPr lang="en-US" altLang="en-US" sz="3600" dirty="0">
                <a:ea typeface="Helvetica Neue Medium" panose="02000503000000020004"/>
              </a:rPr>
              <a:t>Student Summary Information for SR084 </a:t>
            </a:r>
          </a:p>
        </p:txBody>
      </p:sp>
      <p:sp>
        <p:nvSpPr>
          <p:cNvPr id="3" name="Content Placeholder 2">
            <a:extLst>
              <a:ext uri="{FF2B5EF4-FFF2-40B4-BE49-F238E27FC236}">
                <a16:creationId xmlns:a16="http://schemas.microsoft.com/office/drawing/2014/main" id="{556C7C5E-6123-476A-BAAE-DA96309F00FF}"/>
              </a:ext>
            </a:extLst>
          </p:cNvPr>
          <p:cNvSpPr>
            <a:spLocks noGrp="1"/>
          </p:cNvSpPr>
          <p:nvPr>
            <p:ph idx="1"/>
          </p:nvPr>
        </p:nvSpPr>
        <p:spPr>
          <a:xfrm>
            <a:off x="1026483" y="1362221"/>
            <a:ext cx="8723571" cy="4879089"/>
          </a:xfrm>
        </p:spPr>
        <p:txBody>
          <a:bodyPr/>
          <a:lstStyle/>
          <a:p>
            <a:pPr marL="0" indent="0">
              <a:buNone/>
              <a:defRPr/>
            </a:pPr>
            <a:r>
              <a:rPr lang="en-US" sz="2800" b="1" dirty="0"/>
              <a:t>Student Level </a:t>
            </a:r>
            <a:r>
              <a:rPr lang="en-US" sz="2800" dirty="0"/>
              <a:t>Report in Student Record By school:</a:t>
            </a:r>
          </a:p>
          <a:p>
            <a:pPr marL="0" indent="0">
              <a:buNone/>
              <a:defRPr/>
            </a:pPr>
            <a:endParaRPr lang="en-US" sz="2800" dirty="0"/>
          </a:p>
          <a:p>
            <a:pPr>
              <a:defRPr/>
            </a:pPr>
            <a:r>
              <a:rPr lang="en-US" sz="2800" dirty="0"/>
              <a:t>Students with Disabilities (SWD)</a:t>
            </a:r>
          </a:p>
          <a:p>
            <a:pPr>
              <a:defRPr/>
            </a:pPr>
            <a:r>
              <a:rPr lang="en-US" sz="2800" dirty="0"/>
              <a:t>Pre-K Program (Special Education and others)</a:t>
            </a:r>
          </a:p>
          <a:p>
            <a:pPr>
              <a:defRPr/>
            </a:pPr>
            <a:r>
              <a:rPr lang="en-US" sz="2800" dirty="0"/>
              <a:t>Alternate Math Sequence</a:t>
            </a:r>
          </a:p>
          <a:p>
            <a:pPr>
              <a:defRPr/>
            </a:pPr>
            <a:r>
              <a:rPr lang="en-US" sz="2800" dirty="0"/>
              <a:t>Extended School Year (ESY)</a:t>
            </a:r>
          </a:p>
          <a:p>
            <a:pPr>
              <a:defRPr/>
            </a:pPr>
            <a:r>
              <a:rPr lang="en-US" sz="2800" b="1" dirty="0"/>
              <a:t>GAA 2.0</a:t>
            </a:r>
          </a:p>
          <a:p>
            <a:pPr>
              <a:defRPr/>
            </a:pPr>
            <a:r>
              <a:rPr lang="en-US" sz="2800" dirty="0"/>
              <a:t>Other non-SE (ex.: EIP. Migrant, retained…)</a:t>
            </a:r>
          </a:p>
          <a:p>
            <a:pPr marL="0" indent="0">
              <a:buNone/>
              <a:defRPr/>
            </a:pPr>
            <a:endParaRPr lang="en-US" dirty="0"/>
          </a:p>
        </p:txBody>
      </p:sp>
      <p:sp>
        <p:nvSpPr>
          <p:cNvPr id="4" name="Rectangle: Rounded Corners 3">
            <a:extLst>
              <a:ext uri="{FF2B5EF4-FFF2-40B4-BE49-F238E27FC236}">
                <a16:creationId xmlns:a16="http://schemas.microsoft.com/office/drawing/2014/main" id="{7A1FDA45-B412-454B-99F7-E990CA5CAED3}"/>
              </a:ext>
            </a:extLst>
          </p:cNvPr>
          <p:cNvSpPr/>
          <p:nvPr/>
        </p:nvSpPr>
        <p:spPr>
          <a:xfrm>
            <a:off x="8741569" y="4352779"/>
            <a:ext cx="2989262"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Arial" panose="020B0604020202020204" pitchFamily="34" charset="0"/>
                <a:cs typeface="Arial" panose="020B0604020202020204" pitchFamily="34" charset="0"/>
              </a:rPr>
              <a:t>Live links to Student Level data for all data elements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1C39D338-CD73-4CF7-946B-3F8FC87AE929}"/>
              </a:ext>
            </a:extLst>
          </p:cNvPr>
          <p:cNvSpPr>
            <a:spLocks noGrp="1" noChangeArrowheads="1"/>
          </p:cNvSpPr>
          <p:nvPr>
            <p:ph type="title"/>
          </p:nvPr>
        </p:nvSpPr>
        <p:spPr>
          <a:xfrm>
            <a:off x="927285" y="191239"/>
            <a:ext cx="7886700" cy="499878"/>
          </a:xfrm>
        </p:spPr>
        <p:txBody>
          <a:bodyPr/>
          <a:lstStyle/>
          <a:p>
            <a:r>
              <a:rPr lang="en-US" altLang="en-US" sz="3600" dirty="0">
                <a:ea typeface="Helvetica Neue Medium" panose="02000503000000020004"/>
              </a:rPr>
              <a:t>Student Report - SR084</a:t>
            </a:r>
          </a:p>
        </p:txBody>
      </p:sp>
      <p:pic>
        <p:nvPicPr>
          <p:cNvPr id="63491" name="Content Placeholder 3">
            <a:extLst>
              <a:ext uri="{FF2B5EF4-FFF2-40B4-BE49-F238E27FC236}">
                <a16:creationId xmlns:a16="http://schemas.microsoft.com/office/drawing/2014/main" id="{79BD119B-2745-4BFE-9EAE-8211968FB43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7927" y="908733"/>
            <a:ext cx="9973338" cy="4764087"/>
          </a:xfrm>
          <a:solidFill>
            <a:schemeClr val="bg1"/>
          </a:solidFill>
        </p:spPr>
      </p:pic>
      <p:sp>
        <p:nvSpPr>
          <p:cNvPr id="7" name="Arrow: Up 6">
            <a:extLst>
              <a:ext uri="{FF2B5EF4-FFF2-40B4-BE49-F238E27FC236}">
                <a16:creationId xmlns:a16="http://schemas.microsoft.com/office/drawing/2014/main" id="{DC29925C-EA39-471D-A490-44B495D8E8C3}"/>
              </a:ext>
            </a:extLst>
          </p:cNvPr>
          <p:cNvSpPr/>
          <p:nvPr/>
        </p:nvSpPr>
        <p:spPr>
          <a:xfrm flipH="1">
            <a:off x="8176436" y="5672820"/>
            <a:ext cx="340242" cy="5954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D4A720C-59BC-4D3C-A031-C0D6A996BF92}"/>
              </a:ext>
            </a:extLst>
          </p:cNvPr>
          <p:cNvSpPr>
            <a:spLocks noGrp="1" noChangeArrowheads="1"/>
          </p:cNvSpPr>
          <p:nvPr>
            <p:ph type="title"/>
          </p:nvPr>
        </p:nvSpPr>
        <p:spPr>
          <a:xfrm>
            <a:off x="921304" y="79597"/>
            <a:ext cx="7886700" cy="936403"/>
          </a:xfrm>
        </p:spPr>
        <p:txBody>
          <a:bodyPr/>
          <a:lstStyle/>
          <a:p>
            <a:r>
              <a:rPr lang="en-US" altLang="en-US" sz="4400" dirty="0">
                <a:ea typeface="Helvetica Neue Medium" panose="02000503000000020004"/>
              </a:rPr>
              <a:t>Using the SR084</a:t>
            </a:r>
          </a:p>
        </p:txBody>
      </p:sp>
      <p:sp>
        <p:nvSpPr>
          <p:cNvPr id="64515" name="Content Placeholder 2">
            <a:extLst>
              <a:ext uri="{FF2B5EF4-FFF2-40B4-BE49-F238E27FC236}">
                <a16:creationId xmlns:a16="http://schemas.microsoft.com/office/drawing/2014/main" id="{3D2F70B9-CCAC-4EFF-9C3F-82BC566E6281}"/>
              </a:ext>
            </a:extLst>
          </p:cNvPr>
          <p:cNvSpPr>
            <a:spLocks noGrp="1" noChangeArrowheads="1"/>
          </p:cNvSpPr>
          <p:nvPr>
            <p:ph idx="1"/>
          </p:nvPr>
        </p:nvSpPr>
        <p:spPr>
          <a:xfrm>
            <a:off x="1069014" y="1405160"/>
            <a:ext cx="11041469" cy="4197350"/>
          </a:xfrm>
        </p:spPr>
        <p:txBody>
          <a:bodyPr/>
          <a:lstStyle/>
          <a:p>
            <a:pPr marL="0" indent="0">
              <a:buNone/>
            </a:pPr>
            <a:r>
              <a:rPr lang="en-US" altLang="en-US" sz="2800" dirty="0"/>
              <a:t>Total Students vs. Active Students </a:t>
            </a:r>
          </a:p>
          <a:p>
            <a:pPr lvl="1"/>
            <a:r>
              <a:rPr lang="en-US" altLang="en-US" sz="2800" dirty="0"/>
              <a:t>Total students number displays a cumulative enrollment for year</a:t>
            </a:r>
          </a:p>
          <a:p>
            <a:pPr lvl="1"/>
            <a:r>
              <a:rPr lang="en-US" altLang="en-US" sz="2800" dirty="0"/>
              <a:t>Active students number displays the number of students currently enrolled</a:t>
            </a:r>
          </a:p>
          <a:p>
            <a:pPr marL="342900" lvl="1" indent="0">
              <a:buNone/>
            </a:pPr>
            <a:endParaRPr lang="en-US" altLang="en-US" sz="2800" dirty="0"/>
          </a:p>
          <a:p>
            <a:pPr marL="0" indent="0">
              <a:buNone/>
            </a:pPr>
            <a:r>
              <a:rPr lang="en-US" altLang="en-US" sz="2800" dirty="0"/>
              <a:t>Use caution when using this number to calculate a percentage of GAA participants</a:t>
            </a:r>
          </a:p>
          <a:p>
            <a:pPr lvl="1"/>
            <a:r>
              <a:rPr lang="en-US" altLang="en-US" sz="2800" dirty="0"/>
              <a:t>Totals include students in non-testing grades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0D065-BC1A-4C4A-A9F9-2A3A8E317B80}"/>
              </a:ext>
            </a:extLst>
          </p:cNvPr>
          <p:cNvSpPr>
            <a:spLocks noGrp="1"/>
          </p:cNvSpPr>
          <p:nvPr>
            <p:ph type="title"/>
          </p:nvPr>
        </p:nvSpPr>
        <p:spPr>
          <a:xfrm>
            <a:off x="498495" y="1309225"/>
            <a:ext cx="8725037" cy="1987336"/>
          </a:xfrm>
        </p:spPr>
        <p:txBody>
          <a:bodyPr>
            <a:normAutofit fontScale="90000"/>
          </a:bodyPr>
          <a:lstStyle/>
          <a:p>
            <a:r>
              <a:rPr lang="en-US" sz="4800" dirty="0"/>
              <a:t> </a:t>
            </a:r>
            <a:r>
              <a:rPr lang="en-US" sz="5300" dirty="0"/>
              <a:t>Activity I</a:t>
            </a:r>
            <a:br>
              <a:rPr lang="en-US" sz="4800" dirty="0"/>
            </a:br>
            <a:br>
              <a:rPr lang="en-US" sz="4800" dirty="0"/>
            </a:br>
            <a:r>
              <a:rPr lang="en-US" sz="4000" dirty="0">
                <a:solidFill>
                  <a:schemeClr val="accent1"/>
                </a:solidFill>
              </a:rPr>
              <a:t>The Eligibility Criteria</a:t>
            </a:r>
          </a:p>
        </p:txBody>
      </p:sp>
    </p:spTree>
    <p:extLst>
      <p:ext uri="{BB962C8B-B14F-4D97-AF65-F5344CB8AC3E}">
        <p14:creationId xmlns:p14="http://schemas.microsoft.com/office/powerpoint/2010/main" val="257381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80" y="31286"/>
            <a:ext cx="11217897" cy="1115227"/>
          </a:xfrm>
        </p:spPr>
        <p:txBody>
          <a:bodyPr>
            <a:noAutofit/>
          </a:bodyPr>
          <a:lstStyle/>
          <a:p>
            <a:r>
              <a:rPr lang="en-US" sz="3200" dirty="0"/>
              <a:t>Review the Eligibility Criteria and decide if Candace and Mateo are eligible for the GAA 2.0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27</a:t>
            </a:fld>
            <a:endParaRPr lang="en-US" dirty="0"/>
          </a:p>
        </p:txBody>
      </p:sp>
      <p:pic>
        <p:nvPicPr>
          <p:cNvPr id="20" name="Content Placeholder 19">
            <a:extLst>
              <a:ext uri="{FF2B5EF4-FFF2-40B4-BE49-F238E27FC236}">
                <a16:creationId xmlns:a16="http://schemas.microsoft.com/office/drawing/2014/main" id="{7C56A14C-3B6F-4C65-A04D-58D37E2D6D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8096" y="1270126"/>
            <a:ext cx="9323110" cy="496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80779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8D3DB-D656-4C9E-8B66-A73263BB9E32}"/>
              </a:ext>
            </a:extLst>
          </p:cNvPr>
          <p:cNvSpPr/>
          <p:nvPr/>
        </p:nvSpPr>
        <p:spPr>
          <a:xfrm>
            <a:off x="1010653" y="78319"/>
            <a:ext cx="10789919" cy="7109639"/>
          </a:xfrm>
          <a:prstGeom prst="rect">
            <a:avLst/>
          </a:prstGeom>
        </p:spPr>
        <p:txBody>
          <a:bodyPr wrap="square">
            <a:spAutoFit/>
          </a:bodyPr>
          <a:lstStyle/>
          <a:p>
            <a:endParaRPr lang="en-US" sz="1200" dirty="0">
              <a:solidFill>
                <a:srgbClr val="000000"/>
              </a:solidFill>
              <a:latin typeface="Arial" panose="020B0604020202020204" pitchFamily="34" charset="0"/>
            </a:endParaRPr>
          </a:p>
          <a:p>
            <a:r>
              <a:rPr lang="en-US" sz="4400" b="1" dirty="0">
                <a:solidFill>
                  <a:schemeClr val="accent6">
                    <a:lumMod val="75000"/>
                  </a:schemeClr>
                </a:solidFill>
                <a:latin typeface="Arial" panose="020B0604020202020204" pitchFamily="34" charset="0"/>
              </a:rPr>
              <a:t>Directions for the Activity</a:t>
            </a:r>
          </a:p>
          <a:p>
            <a:endParaRPr lang="en-US" sz="3600" b="1" dirty="0">
              <a:latin typeface="Arial" panose="020B0604020202020204" pitchFamily="34" charset="0"/>
            </a:endParaRPr>
          </a:p>
          <a:p>
            <a:endParaRPr lang="en-US" sz="3600" b="1" dirty="0">
              <a:latin typeface="Arial" panose="020B0604020202020204" pitchFamily="34" charset="0"/>
            </a:endParaRPr>
          </a:p>
          <a:p>
            <a:pPr marL="571500" indent="-571500" algn="ctr">
              <a:buFont typeface="Wingdings" panose="05000000000000000000" pitchFamily="2" charset="2"/>
              <a:buChar char="Ø"/>
            </a:pPr>
            <a:r>
              <a:rPr lang="en-US" sz="3600" dirty="0"/>
              <a:t>Read the scenario</a:t>
            </a:r>
          </a:p>
          <a:p>
            <a:pPr marL="571500" indent="-571500" algn="ctr">
              <a:buFont typeface="Wingdings" panose="05000000000000000000" pitchFamily="2" charset="2"/>
              <a:buChar char="Ø"/>
            </a:pPr>
            <a:r>
              <a:rPr lang="en-US" sz="3600" dirty="0"/>
              <a:t>Review the scenario </a:t>
            </a:r>
          </a:p>
          <a:p>
            <a:pPr marL="571500" indent="-571500" algn="ctr">
              <a:buFont typeface="Wingdings" panose="05000000000000000000" pitchFamily="2" charset="2"/>
              <a:buChar char="Ø"/>
            </a:pPr>
            <a:r>
              <a:rPr lang="en-US" sz="3600" dirty="0"/>
              <a:t>Answer the questions</a:t>
            </a:r>
          </a:p>
          <a:p>
            <a:pPr marL="571500" indent="-571500" algn="ctr">
              <a:buFont typeface="Wingdings" panose="05000000000000000000" pitchFamily="2" charset="2"/>
              <a:buChar char="Ø"/>
            </a:pPr>
            <a:r>
              <a:rPr lang="en-US" sz="3600" dirty="0"/>
              <a:t>Select a recorder/reporter</a:t>
            </a:r>
          </a:p>
          <a:p>
            <a:pPr marL="571500" indent="-571500" algn="ctr">
              <a:buFont typeface="Wingdings" panose="05000000000000000000" pitchFamily="2" charset="2"/>
              <a:buChar char="Ø"/>
            </a:pPr>
            <a:r>
              <a:rPr lang="en-US" sz="3600" dirty="0"/>
              <a:t>Share the responses  </a:t>
            </a:r>
          </a:p>
          <a:p>
            <a:endParaRPr lang="en-US" sz="3600" b="1" dirty="0">
              <a:latin typeface="Arial" panose="020B0604020202020204" pitchFamily="34" charset="0"/>
            </a:endParaRPr>
          </a:p>
          <a:p>
            <a:endParaRPr lang="en-US" sz="3600" b="1" dirty="0">
              <a:latin typeface="Arial" panose="020B0604020202020204" pitchFamily="34" charset="0"/>
            </a:endParaRPr>
          </a:p>
          <a:p>
            <a:endParaRPr lang="en-US" sz="3600" b="1" dirty="0">
              <a:latin typeface="Arial" panose="020B0604020202020204" pitchFamily="34" charset="0"/>
            </a:endParaRPr>
          </a:p>
          <a:p>
            <a:endParaRPr lang="en-US" sz="3600" b="1" dirty="0">
              <a:latin typeface="Arial" panose="020B0604020202020204" pitchFamily="34" charset="0"/>
            </a:endParaRPr>
          </a:p>
        </p:txBody>
      </p:sp>
    </p:spTree>
    <p:extLst>
      <p:ext uri="{BB962C8B-B14F-4D97-AF65-F5344CB8AC3E}">
        <p14:creationId xmlns:p14="http://schemas.microsoft.com/office/powerpoint/2010/main" val="392159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0B23-FF69-4740-8B1F-14FEE77A3B10}"/>
              </a:ext>
            </a:extLst>
          </p:cNvPr>
          <p:cNvSpPr>
            <a:spLocks noGrp="1"/>
          </p:cNvSpPr>
          <p:nvPr>
            <p:ph type="title"/>
          </p:nvPr>
        </p:nvSpPr>
        <p:spPr>
          <a:xfrm>
            <a:off x="986971" y="81118"/>
            <a:ext cx="10784115" cy="823912"/>
          </a:xfrm>
        </p:spPr>
        <p:txBody>
          <a:bodyPr>
            <a:normAutofit fontScale="90000"/>
          </a:bodyPr>
          <a:lstStyle/>
          <a:p>
            <a:br>
              <a:rPr lang="en-US" sz="4900" dirty="0"/>
            </a:br>
            <a:r>
              <a:rPr lang="en-US" sz="4400" dirty="0"/>
              <a:t> Read and review your case study</a:t>
            </a:r>
            <a:br>
              <a:rPr lang="en-US" dirty="0">
                <a:highlight>
                  <a:srgbClr val="FFFF00"/>
                </a:highlight>
              </a:rPr>
            </a:br>
            <a:endParaRPr lang="en-US" dirty="0"/>
          </a:p>
        </p:txBody>
      </p:sp>
      <p:sp>
        <p:nvSpPr>
          <p:cNvPr id="3" name="Text Placeholder 2">
            <a:extLst>
              <a:ext uri="{FF2B5EF4-FFF2-40B4-BE49-F238E27FC236}">
                <a16:creationId xmlns:a16="http://schemas.microsoft.com/office/drawing/2014/main" id="{1F8051D7-C157-4FA3-8BAC-6F84E16CD0C0}"/>
              </a:ext>
            </a:extLst>
          </p:cNvPr>
          <p:cNvSpPr>
            <a:spLocks noGrp="1"/>
          </p:cNvSpPr>
          <p:nvPr>
            <p:ph type="body" idx="1"/>
          </p:nvPr>
        </p:nvSpPr>
        <p:spPr>
          <a:xfrm>
            <a:off x="489475" y="1659167"/>
            <a:ext cx="5157787" cy="823912"/>
          </a:xfrm>
        </p:spPr>
        <p:txBody>
          <a:bodyPr/>
          <a:lstStyle/>
          <a:p>
            <a:pPr algn="ctr"/>
            <a:r>
              <a:rPr lang="en-US" sz="3200" dirty="0"/>
              <a:t>   Candace</a:t>
            </a:r>
          </a:p>
        </p:txBody>
      </p:sp>
      <p:pic>
        <p:nvPicPr>
          <p:cNvPr id="9" name="Content Placeholder 8">
            <a:extLst>
              <a:ext uri="{FF2B5EF4-FFF2-40B4-BE49-F238E27FC236}">
                <a16:creationId xmlns:a16="http://schemas.microsoft.com/office/drawing/2014/main" id="{60086ED1-7220-4EAC-8AEE-4BD9A1B5970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22719" y="2527071"/>
            <a:ext cx="3868737" cy="3293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a:extLst>
              <a:ext uri="{FF2B5EF4-FFF2-40B4-BE49-F238E27FC236}">
                <a16:creationId xmlns:a16="http://schemas.microsoft.com/office/drawing/2014/main" id="{32640FCD-85B5-4570-B49F-D16BF28DC76C}"/>
              </a:ext>
            </a:extLst>
          </p:cNvPr>
          <p:cNvSpPr>
            <a:spLocks noGrp="1"/>
          </p:cNvSpPr>
          <p:nvPr>
            <p:ph type="body" sz="quarter" idx="3"/>
          </p:nvPr>
        </p:nvSpPr>
        <p:spPr>
          <a:xfrm>
            <a:off x="5647262" y="1659167"/>
            <a:ext cx="5183188" cy="823912"/>
          </a:xfrm>
        </p:spPr>
        <p:txBody>
          <a:bodyPr/>
          <a:lstStyle/>
          <a:p>
            <a:pPr algn="ctr"/>
            <a:r>
              <a:rPr lang="en-US" sz="3200" dirty="0"/>
              <a:t> Mateo</a:t>
            </a:r>
          </a:p>
        </p:txBody>
      </p:sp>
      <p:sp>
        <p:nvSpPr>
          <p:cNvPr id="7" name="Slide Number Placeholder 6">
            <a:extLst>
              <a:ext uri="{FF2B5EF4-FFF2-40B4-BE49-F238E27FC236}">
                <a16:creationId xmlns:a16="http://schemas.microsoft.com/office/drawing/2014/main" id="{3CDD8C64-7A8B-454E-8794-5C624BB29404}"/>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29</a:t>
            </a:fld>
            <a:endParaRPr lang="en-US"/>
          </a:p>
        </p:txBody>
      </p:sp>
      <p:pic>
        <p:nvPicPr>
          <p:cNvPr id="10" name="Content Placeholder 9">
            <a:extLst>
              <a:ext uri="{FF2B5EF4-FFF2-40B4-BE49-F238E27FC236}">
                <a16:creationId xmlns:a16="http://schemas.microsoft.com/office/drawing/2014/main" id="{12CF7836-4887-4817-A6B0-4397CF881916}"/>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19553" y="2527071"/>
            <a:ext cx="3887788" cy="3293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335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8296-61DD-4E05-8F5D-A2ED4D5D700C}"/>
              </a:ext>
            </a:extLst>
          </p:cNvPr>
          <p:cNvSpPr>
            <a:spLocks noGrp="1"/>
          </p:cNvSpPr>
          <p:nvPr>
            <p:ph type="title"/>
          </p:nvPr>
        </p:nvSpPr>
        <p:spPr>
          <a:xfrm>
            <a:off x="1101740" y="216211"/>
            <a:ext cx="10515600" cy="648095"/>
          </a:xfrm>
        </p:spPr>
        <p:txBody>
          <a:bodyPr/>
          <a:lstStyle/>
          <a:p>
            <a:r>
              <a:rPr lang="en-US" sz="3600" dirty="0"/>
              <a:t>Purpose </a:t>
            </a:r>
          </a:p>
        </p:txBody>
      </p:sp>
      <p:sp>
        <p:nvSpPr>
          <p:cNvPr id="3" name="Content Placeholder 2">
            <a:extLst>
              <a:ext uri="{FF2B5EF4-FFF2-40B4-BE49-F238E27FC236}">
                <a16:creationId xmlns:a16="http://schemas.microsoft.com/office/drawing/2014/main" id="{A92F61E2-F267-463A-82D1-DB2114CD616E}"/>
              </a:ext>
            </a:extLst>
          </p:cNvPr>
          <p:cNvSpPr>
            <a:spLocks noGrp="1"/>
          </p:cNvSpPr>
          <p:nvPr>
            <p:ph idx="1"/>
          </p:nvPr>
        </p:nvSpPr>
        <p:spPr>
          <a:xfrm>
            <a:off x="1101740" y="1020235"/>
            <a:ext cx="11393713" cy="5723154"/>
          </a:xfrm>
        </p:spPr>
        <p:txBody>
          <a:bodyPr/>
          <a:lstStyle/>
          <a:p>
            <a:r>
              <a:rPr lang="en-US" sz="2400" dirty="0"/>
              <a:t>Review the alternate assessment 1% Cap and ESSA</a:t>
            </a:r>
          </a:p>
          <a:p>
            <a:r>
              <a:rPr lang="en-US" sz="2400" dirty="0"/>
              <a:t>Understand the 1% Cap calculation</a:t>
            </a:r>
          </a:p>
          <a:p>
            <a:endParaRPr lang="en-US" sz="2400" dirty="0"/>
          </a:p>
          <a:p>
            <a:r>
              <a:rPr lang="en-US" sz="2400" dirty="0"/>
              <a:t>Know where to review the Publicly Released Justifications</a:t>
            </a:r>
          </a:p>
          <a:p>
            <a:r>
              <a:rPr lang="en-US" sz="2400" dirty="0"/>
              <a:t>Understand how Disproportionality Data are calculated</a:t>
            </a:r>
          </a:p>
          <a:p>
            <a:pPr marL="0" indent="0">
              <a:buNone/>
            </a:pPr>
            <a:endParaRPr lang="en-US" sz="2400" dirty="0"/>
          </a:p>
          <a:p>
            <a:r>
              <a:rPr lang="en-US" sz="2400" dirty="0"/>
              <a:t>Know how to interpret Disproportionality Data</a:t>
            </a:r>
          </a:p>
          <a:p>
            <a:r>
              <a:rPr lang="en-US" sz="2400" dirty="0"/>
              <a:t>View and Analyze Georgia Alternate Assessment 2.0 (GAA 2.0) Data</a:t>
            </a:r>
          </a:p>
          <a:p>
            <a:pPr marL="0" indent="0">
              <a:buNone/>
            </a:pPr>
            <a:endParaRPr lang="en-US" sz="2400" dirty="0"/>
          </a:p>
          <a:p>
            <a:r>
              <a:rPr lang="en-US" sz="2400" dirty="0"/>
              <a:t>Understand how students are eligible for the GAA 2.0 </a:t>
            </a:r>
          </a:p>
          <a:p>
            <a:r>
              <a:rPr lang="en-US" sz="2400" dirty="0"/>
              <a:t>Discuss questions for IEP teams considering if a student is eligible </a:t>
            </a:r>
          </a:p>
          <a:p>
            <a:pPr marL="0" indent="0">
              <a:buNone/>
            </a:pPr>
            <a:r>
              <a:rPr lang="en-US" sz="2800" dirty="0"/>
              <a:t> </a:t>
            </a:r>
          </a:p>
          <a:p>
            <a:endParaRPr lang="en-US" dirty="0"/>
          </a:p>
          <a:p>
            <a:endParaRPr lang="en-US" dirty="0"/>
          </a:p>
        </p:txBody>
      </p:sp>
    </p:spTree>
    <p:extLst>
      <p:ext uri="{BB962C8B-B14F-4D97-AF65-F5344CB8AC3E}">
        <p14:creationId xmlns:p14="http://schemas.microsoft.com/office/powerpoint/2010/main" val="138149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30</a:t>
            </a:fld>
            <a:endParaRPr lang="en-US"/>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a:p>
        </p:txBody>
      </p:sp>
      <p:sp>
        <p:nvSpPr>
          <p:cNvPr id="6" name="Content Placeholder 5">
            <a:extLst>
              <a:ext uri="{FF2B5EF4-FFF2-40B4-BE49-F238E27FC236}">
                <a16:creationId xmlns:a16="http://schemas.microsoft.com/office/drawing/2014/main" id="{B81352C4-165C-4C3A-AAE6-0399C7C64EE2}"/>
              </a:ext>
            </a:extLst>
          </p:cNvPr>
          <p:cNvSpPr>
            <a:spLocks noGrp="1"/>
          </p:cNvSpPr>
          <p:nvPr>
            <p:ph idx="1"/>
          </p:nvPr>
        </p:nvSpPr>
        <p:spPr>
          <a:xfrm>
            <a:off x="1200150" y="1114441"/>
            <a:ext cx="10515600" cy="4197635"/>
          </a:xfrm>
        </p:spPr>
        <p:txBody>
          <a:bodyPr/>
          <a:lstStyle/>
          <a:p>
            <a:pPr marL="0" indent="0">
              <a:buNone/>
            </a:pPr>
            <a:endParaRPr lang="en-US" dirty="0"/>
          </a:p>
          <a:p>
            <a:pPr marL="0" indent="0">
              <a:buNone/>
            </a:pPr>
            <a:endParaRPr lang="en-US" dirty="0"/>
          </a:p>
          <a:p>
            <a:pPr marL="0" indent="0" algn="ctr">
              <a:buNone/>
            </a:pPr>
            <a:r>
              <a:rPr lang="en-US" sz="9600" b="1" dirty="0">
                <a:solidFill>
                  <a:schemeClr val="accent5"/>
                </a:solidFill>
              </a:rPr>
              <a:t>Candace</a:t>
            </a:r>
            <a:endParaRPr lang="en-US" sz="9600" b="1" dirty="0"/>
          </a:p>
        </p:txBody>
      </p:sp>
    </p:spTree>
    <p:extLst>
      <p:ext uri="{BB962C8B-B14F-4D97-AF65-F5344CB8AC3E}">
        <p14:creationId xmlns:p14="http://schemas.microsoft.com/office/powerpoint/2010/main" val="388417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12" y="59557"/>
            <a:ext cx="11343588" cy="941330"/>
          </a:xfrm>
        </p:spPr>
        <p:txBody>
          <a:bodyPr>
            <a:noAutofit/>
          </a:bodyPr>
          <a:lstStyle/>
          <a:p>
            <a:r>
              <a:rPr lang="en-US" sz="2800" dirty="0"/>
              <a:t>Does the student require intensive individualized instruction in a variety of instructional setting?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31</a:t>
            </a:fld>
            <a:endParaRPr lang="en-US" dirty="0"/>
          </a:p>
        </p:txBody>
      </p:sp>
      <p:pic>
        <p:nvPicPr>
          <p:cNvPr id="20" name="Content Placeholder 19">
            <a:extLst>
              <a:ext uri="{FF2B5EF4-FFF2-40B4-BE49-F238E27FC236}">
                <a16:creationId xmlns:a16="http://schemas.microsoft.com/office/drawing/2014/main" id="{7C56A14C-3B6F-4C65-A04D-58D37E2D6D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640" y="1373434"/>
            <a:ext cx="7302385" cy="4750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EE435D81-8B0B-4E85-A1BC-6838617DA2C2}"/>
              </a:ext>
            </a:extLst>
          </p:cNvPr>
          <p:cNvSpPr txBox="1"/>
          <p:nvPr/>
        </p:nvSpPr>
        <p:spPr>
          <a:xfrm>
            <a:off x="3441578" y="3086301"/>
            <a:ext cx="2539013" cy="253916"/>
          </a:xfrm>
          <a:prstGeom prst="rect">
            <a:avLst/>
          </a:prstGeom>
          <a:noFill/>
        </p:spPr>
        <p:txBody>
          <a:bodyPr wrap="square" rtlCol="0">
            <a:spAutoFit/>
          </a:bodyPr>
          <a:lstStyle/>
          <a:p>
            <a:r>
              <a:rPr lang="en-US" sz="1050" b="1" dirty="0">
                <a:highlight>
                  <a:srgbClr val="FFFF00"/>
                </a:highlight>
              </a:rPr>
              <a:t>Candace</a:t>
            </a:r>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4FE3499-0D78-435C-B98A-981892800758}"/>
              </a:ext>
            </a:extLst>
          </p:cNvPr>
          <p:cNvSpPr txBox="1"/>
          <p:nvPr/>
        </p:nvSpPr>
        <p:spPr>
          <a:xfrm flipH="1">
            <a:off x="6651520" y="3067960"/>
            <a:ext cx="1871858" cy="253916"/>
          </a:xfrm>
          <a:prstGeom prst="rect">
            <a:avLst/>
          </a:prstGeom>
          <a:noFill/>
        </p:spPr>
        <p:txBody>
          <a:bodyPr wrap="square" rtlCol="0">
            <a:spAutoFit/>
          </a:bodyPr>
          <a:lstStyle/>
          <a:p>
            <a:r>
              <a:rPr lang="en-US" sz="1050" b="1" dirty="0">
                <a:highlight>
                  <a:srgbClr val="FFFF00"/>
                </a:highlight>
              </a:rPr>
              <a:t>3</a:t>
            </a:r>
            <a:r>
              <a:rPr lang="en-US" sz="1050" b="1" baseline="30000" dirty="0">
                <a:highlight>
                  <a:srgbClr val="FFFF00"/>
                </a:highlight>
              </a:rPr>
              <a:t>rd</a:t>
            </a:r>
            <a:r>
              <a:rPr lang="en-US" sz="1050" b="1" dirty="0">
                <a:highlight>
                  <a:srgbClr val="FFFF00"/>
                </a:highlight>
              </a:rPr>
              <a:t> Grade</a:t>
            </a:r>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graphicFrame>
        <p:nvGraphicFramePr>
          <p:cNvPr id="8" name="Table 7">
            <a:extLst>
              <a:ext uri="{FF2B5EF4-FFF2-40B4-BE49-F238E27FC236}">
                <a16:creationId xmlns:a16="http://schemas.microsoft.com/office/drawing/2014/main" id="{92CA629A-20B7-4FDA-AD82-207B3068E901}"/>
              </a:ext>
            </a:extLst>
          </p:cNvPr>
          <p:cNvGraphicFramePr>
            <a:graphicFrameLocks noGrp="1"/>
          </p:cNvGraphicFramePr>
          <p:nvPr>
            <p:extLst>
              <p:ext uri="{D42A27DB-BD31-4B8C-83A1-F6EECF244321}">
                <p14:modId xmlns:p14="http://schemas.microsoft.com/office/powerpoint/2010/main" val="3471681904"/>
              </p:ext>
            </p:extLst>
          </p:nvPr>
        </p:nvGraphicFramePr>
        <p:xfrm>
          <a:off x="6633564" y="3371698"/>
          <a:ext cx="2361461" cy="2751888"/>
        </p:xfrm>
        <a:graphic>
          <a:graphicData uri="http://schemas.openxmlformats.org/drawingml/2006/table">
            <a:tbl>
              <a:tblPr bandRow="1">
                <a:tableStyleId>{5C22544A-7EE6-4342-B048-85BDC9FD1C3A}</a:tableStyleId>
              </a:tblPr>
              <a:tblGrid>
                <a:gridCol w="2361461">
                  <a:extLst>
                    <a:ext uri="{9D8B030D-6E8A-4147-A177-3AD203B41FA5}">
                      <a16:colId xmlns:a16="http://schemas.microsoft.com/office/drawing/2014/main" val="2657527299"/>
                    </a:ext>
                  </a:extLst>
                </a:gridCol>
              </a:tblGrid>
              <a:tr h="2751888">
                <a:tc>
                  <a:txBody>
                    <a:bodyPr/>
                    <a:lstStyle/>
                    <a:p>
                      <a:pPr marL="0" marR="0" lvl="0" indent="0">
                        <a:lnSpc>
                          <a:spcPct val="107000"/>
                        </a:lnSpc>
                        <a:spcBef>
                          <a:spcPts val="0"/>
                        </a:spcBef>
                        <a:spcAft>
                          <a:spcPts val="0"/>
                        </a:spcAft>
                        <a:buFont typeface="Arial" panose="020B0604020202020204" pitchFamily="34" charset="0"/>
                        <a:buNone/>
                      </a:pPr>
                      <a:r>
                        <a:rPr lang="en-US" sz="1050" b="1" u="none" strike="noStrike" dirty="0">
                          <a:effectLst/>
                        </a:rPr>
                        <a:t>1. </a:t>
                      </a:r>
                      <a:r>
                        <a:rPr lang="en-US" sz="1050" u="none" strike="noStrike" dirty="0">
                          <a:effectLst/>
                        </a:rPr>
                        <a:t>Beginning reader-at kindergarten level; identifies high frequency sight words (kindergarten level); guided reading passage on her instructional level and following multiple exposures to the passage.</a:t>
                      </a:r>
                    </a:p>
                    <a:p>
                      <a:pPr marL="342900" marR="0" lvl="0" indent="-342900">
                        <a:lnSpc>
                          <a:spcPct val="107000"/>
                        </a:lnSpc>
                        <a:spcBef>
                          <a:spcPts val="0"/>
                        </a:spcBef>
                        <a:spcAft>
                          <a:spcPts val="0"/>
                        </a:spcAft>
                        <a:buFont typeface="Arial" panose="020B0604020202020204" pitchFamily="34" charset="0"/>
                        <a:buChar char="●"/>
                      </a:pPr>
                      <a:r>
                        <a:rPr lang="en-US" sz="1050" u="none" strike="noStrike" dirty="0">
                          <a:effectLst/>
                        </a:rPr>
                        <a:t>Counts objects 1-20; recognizes #’s 1-20; adds up to 10 using manipulatives or fingers; below same age peers</a:t>
                      </a:r>
                    </a:p>
                    <a:p>
                      <a:pPr marL="342900" marR="0" lvl="0" indent="-342900">
                        <a:lnSpc>
                          <a:spcPct val="107000"/>
                        </a:lnSpc>
                        <a:spcBef>
                          <a:spcPts val="0"/>
                        </a:spcBef>
                        <a:spcAft>
                          <a:spcPts val="0"/>
                        </a:spcAft>
                        <a:buFont typeface="Arial" panose="020B0604020202020204" pitchFamily="34" charset="0"/>
                        <a:buChar char="●"/>
                      </a:pPr>
                      <a:r>
                        <a:rPr lang="en-US" sz="1050" u="none" strike="noStrike" dirty="0">
                          <a:effectLst/>
                        </a:rPr>
                        <a:t>Demonstrates beginning writing skills; does not independently generate a simple sentence; given grade level prompt and teacher assistance, will write a series of letters and pictures</a:t>
                      </a:r>
                      <a:endParaRPr lang="en-US" sz="1050" u="none" strike="noStrike" dirty="0">
                        <a:effectLst/>
                        <a:latin typeface="Calibri" panose="020F0502020204030204" pitchFamily="34" charset="0"/>
                      </a:endParaRPr>
                    </a:p>
                  </a:txBody>
                  <a:tcPr marL="68580" marR="68580" marT="0" marB="0"/>
                </a:tc>
                <a:extLst>
                  <a:ext uri="{0D108BD9-81ED-4DB2-BD59-A6C34878D82A}">
                    <a16:rowId xmlns:a16="http://schemas.microsoft.com/office/drawing/2014/main" val="3808472883"/>
                  </a:ext>
                </a:extLst>
              </a:tr>
            </a:tbl>
          </a:graphicData>
        </a:graphic>
      </p:graphicFrame>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2" name="Graphic 11" descr="Checkmark">
            <a:extLst>
              <a:ext uri="{FF2B5EF4-FFF2-40B4-BE49-F238E27FC236}">
                <a16:creationId xmlns:a16="http://schemas.microsoft.com/office/drawing/2014/main" id="{F0A12373-B840-41DE-8C6A-06CE242952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0439" y="3668840"/>
            <a:ext cx="189826" cy="369332"/>
          </a:xfrm>
          <a:prstGeom prst="rect">
            <a:avLst/>
          </a:prstGeom>
        </p:spPr>
      </p:pic>
    </p:spTree>
    <p:extLst>
      <p:ext uri="{BB962C8B-B14F-4D97-AF65-F5344CB8AC3E}">
        <p14:creationId xmlns:p14="http://schemas.microsoft.com/office/powerpoint/2010/main" val="308765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972" y="136526"/>
            <a:ext cx="11142483" cy="587066"/>
          </a:xfrm>
        </p:spPr>
        <p:txBody>
          <a:bodyPr>
            <a:noAutofit/>
          </a:bodyPr>
          <a:lstStyle/>
          <a:p>
            <a:r>
              <a:rPr lang="en-US" sz="3200" dirty="0"/>
              <a:t>Does the student have a significant cognitive disability?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32</a:t>
            </a:fld>
            <a:endParaRPr lang="en-US" dirty="0"/>
          </a:p>
        </p:txBody>
      </p:sp>
      <p:pic>
        <p:nvPicPr>
          <p:cNvPr id="20" name="Content Placeholder 19">
            <a:extLst>
              <a:ext uri="{FF2B5EF4-FFF2-40B4-BE49-F238E27FC236}">
                <a16:creationId xmlns:a16="http://schemas.microsoft.com/office/drawing/2014/main" id="{7C56A14C-3B6F-4C65-A04D-58D37E2D6D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7902" y="1469198"/>
            <a:ext cx="7212748" cy="4691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EE435D81-8B0B-4E85-A1BC-6838617DA2C2}"/>
              </a:ext>
            </a:extLst>
          </p:cNvPr>
          <p:cNvSpPr txBox="1"/>
          <p:nvPr/>
        </p:nvSpPr>
        <p:spPr>
          <a:xfrm>
            <a:off x="3441578" y="3086301"/>
            <a:ext cx="2539013" cy="253916"/>
          </a:xfrm>
          <a:prstGeom prst="rect">
            <a:avLst/>
          </a:prstGeom>
          <a:noFill/>
        </p:spPr>
        <p:txBody>
          <a:bodyPr wrap="square" rtlCol="0">
            <a:spAutoFit/>
          </a:bodyPr>
          <a:lstStyle/>
          <a:p>
            <a:r>
              <a:rPr lang="en-US" sz="1050" b="1" dirty="0">
                <a:highlight>
                  <a:srgbClr val="FFFF00"/>
                </a:highlight>
              </a:rPr>
              <a:t>Candace</a:t>
            </a:r>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4FE3499-0D78-435C-B98A-981892800758}"/>
              </a:ext>
            </a:extLst>
          </p:cNvPr>
          <p:cNvSpPr txBox="1"/>
          <p:nvPr/>
        </p:nvSpPr>
        <p:spPr>
          <a:xfrm flipH="1">
            <a:off x="6651520" y="3067960"/>
            <a:ext cx="1871858" cy="253916"/>
          </a:xfrm>
          <a:prstGeom prst="rect">
            <a:avLst/>
          </a:prstGeom>
          <a:noFill/>
        </p:spPr>
        <p:txBody>
          <a:bodyPr wrap="square" rtlCol="0">
            <a:spAutoFit/>
          </a:bodyPr>
          <a:lstStyle/>
          <a:p>
            <a:r>
              <a:rPr lang="en-US" sz="1050" b="1" dirty="0">
                <a:highlight>
                  <a:srgbClr val="FFFF00"/>
                </a:highlight>
              </a:rPr>
              <a:t>3</a:t>
            </a:r>
            <a:r>
              <a:rPr lang="en-US" sz="1050" b="1" baseline="30000" dirty="0">
                <a:highlight>
                  <a:srgbClr val="FFFF00"/>
                </a:highlight>
              </a:rPr>
              <a:t>rd</a:t>
            </a:r>
            <a:r>
              <a:rPr lang="en-US" sz="1050" b="1" dirty="0">
                <a:highlight>
                  <a:srgbClr val="FFFF00"/>
                </a:highlight>
              </a:rPr>
              <a:t> Grade</a:t>
            </a:r>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graphicFrame>
        <p:nvGraphicFramePr>
          <p:cNvPr id="8" name="Table 7">
            <a:extLst>
              <a:ext uri="{FF2B5EF4-FFF2-40B4-BE49-F238E27FC236}">
                <a16:creationId xmlns:a16="http://schemas.microsoft.com/office/drawing/2014/main" id="{92CA629A-20B7-4FDA-AD82-207B3068E901}"/>
              </a:ext>
            </a:extLst>
          </p:cNvPr>
          <p:cNvGraphicFramePr>
            <a:graphicFrameLocks noGrp="1"/>
          </p:cNvGraphicFramePr>
          <p:nvPr>
            <p:extLst>
              <p:ext uri="{D42A27DB-BD31-4B8C-83A1-F6EECF244321}">
                <p14:modId xmlns:p14="http://schemas.microsoft.com/office/powerpoint/2010/main" val="4191829213"/>
              </p:ext>
            </p:extLst>
          </p:nvPr>
        </p:nvGraphicFramePr>
        <p:xfrm>
          <a:off x="6691694" y="3400392"/>
          <a:ext cx="2318957" cy="2987040"/>
        </p:xfrm>
        <a:graphic>
          <a:graphicData uri="http://schemas.openxmlformats.org/drawingml/2006/table">
            <a:tbl>
              <a:tblPr bandRow="1">
                <a:tableStyleId>{5C22544A-7EE6-4342-B048-85BDC9FD1C3A}</a:tableStyleId>
              </a:tblPr>
              <a:tblGrid>
                <a:gridCol w="2318957">
                  <a:extLst>
                    <a:ext uri="{9D8B030D-6E8A-4147-A177-3AD203B41FA5}">
                      <a16:colId xmlns:a16="http://schemas.microsoft.com/office/drawing/2014/main" val="2657527299"/>
                    </a:ext>
                  </a:extLst>
                </a:gridCol>
              </a:tblGrid>
              <a:tr h="2691732">
                <a:tc>
                  <a:txBody>
                    <a:bodyPr/>
                    <a:lstStyle/>
                    <a:p>
                      <a:pPr lvl="0"/>
                      <a:r>
                        <a:rPr lang="en-US" sz="1400" b="1" u="none" strike="noStrike" dirty="0">
                          <a:effectLst/>
                        </a:rPr>
                        <a:t>2.  </a:t>
                      </a:r>
                      <a:r>
                        <a:rPr lang="en-US" sz="1400" b="1" u="sng" strike="noStrike" dirty="0">
                          <a:effectLst/>
                        </a:rPr>
                        <a:t>IQ Score: Significant Delays</a:t>
                      </a:r>
                    </a:p>
                    <a:p>
                      <a:pPr lvl="0"/>
                      <a:r>
                        <a:rPr lang="en-US" sz="1400" u="none" strike="noStrike" dirty="0">
                          <a:effectLst/>
                        </a:rPr>
                        <a:t>Mental Processing Index –Candace scored  65; below average  </a:t>
                      </a:r>
                    </a:p>
                    <a:p>
                      <a:r>
                        <a:rPr lang="en-US" sz="1400" kern="1200" dirty="0">
                          <a:solidFill>
                            <a:schemeClr val="dk1"/>
                          </a:solidFill>
                          <a:effectLst/>
                          <a:latin typeface="+mn-lt"/>
                          <a:ea typeface="+mn-ea"/>
                          <a:cs typeface="+mn-cs"/>
                        </a:rPr>
                        <a:t>Sequence processing Standard Score; 66 </a:t>
                      </a:r>
                    </a:p>
                    <a:p>
                      <a:endParaRPr lang="en-US" sz="1400" b="1" u="sng" strike="noStrike" kern="1200" dirty="0">
                        <a:solidFill>
                          <a:schemeClr val="dk1"/>
                        </a:solidFill>
                        <a:effectLst/>
                        <a:latin typeface="+mn-lt"/>
                        <a:ea typeface="+mn-ea"/>
                        <a:cs typeface="+mn-cs"/>
                      </a:endParaRPr>
                    </a:p>
                    <a:p>
                      <a:r>
                        <a:rPr lang="en-US" sz="1400" b="1" u="sng" strike="noStrike" kern="1200" dirty="0">
                          <a:solidFill>
                            <a:schemeClr val="dk1"/>
                          </a:solidFill>
                          <a:effectLst/>
                          <a:latin typeface="+mn-lt"/>
                          <a:ea typeface="+mn-ea"/>
                          <a:cs typeface="+mn-cs"/>
                        </a:rPr>
                        <a:t>Adaptive Behavior</a:t>
                      </a:r>
                    </a:p>
                    <a:p>
                      <a:pPr lvl="0"/>
                      <a:r>
                        <a:rPr lang="en-US" sz="1400" u="none" strike="noStrike" dirty="0">
                          <a:effectLst/>
                        </a:rPr>
                        <a:t>Overall 66</a:t>
                      </a:r>
                    </a:p>
                    <a:p>
                      <a:pPr lvl="0"/>
                      <a:r>
                        <a:rPr lang="en-US" sz="1400" u="none" strike="noStrike" dirty="0">
                          <a:effectLst/>
                        </a:rPr>
                        <a:t>Socialization 57</a:t>
                      </a:r>
                    </a:p>
                    <a:p>
                      <a:pPr lvl="0"/>
                      <a:r>
                        <a:rPr lang="en-US" sz="1400" u="none" strike="noStrike" dirty="0">
                          <a:effectLst/>
                        </a:rPr>
                        <a:t>Communication 65</a:t>
                      </a:r>
                    </a:p>
                    <a:p>
                      <a:pPr lvl="0"/>
                      <a:r>
                        <a:rPr lang="en-US" sz="1400" u="none" strike="noStrike" dirty="0">
                          <a:effectLst/>
                        </a:rPr>
                        <a:t>Daily Living 79</a:t>
                      </a:r>
                    </a:p>
                    <a:p>
                      <a:r>
                        <a:rPr lang="en-US" sz="1400" kern="1200" dirty="0">
                          <a:solidFill>
                            <a:schemeClr val="dk1"/>
                          </a:solidFill>
                          <a:effectLst/>
                          <a:latin typeface="+mn-lt"/>
                          <a:ea typeface="+mn-ea"/>
                          <a:cs typeface="+mn-cs"/>
                        </a:rPr>
                        <a:t>Below grade level skills</a:t>
                      </a:r>
                      <a:endParaRPr lang="en-US" sz="1400" u="none" strike="noStrike" dirty="0">
                        <a:effectLst/>
                        <a:latin typeface="Calibri" panose="020F0502020204030204" pitchFamily="34" charset="0"/>
                      </a:endParaRPr>
                    </a:p>
                  </a:txBody>
                  <a:tcPr marL="68580" marR="68580" marT="0" marB="0"/>
                </a:tc>
                <a:extLst>
                  <a:ext uri="{0D108BD9-81ED-4DB2-BD59-A6C34878D82A}">
                    <a16:rowId xmlns:a16="http://schemas.microsoft.com/office/drawing/2014/main" val="3808472883"/>
                  </a:ext>
                </a:extLst>
              </a:tr>
            </a:tbl>
          </a:graphicData>
        </a:graphic>
      </p:graphicFrame>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2" name="Graphic 11" descr="Checkmark">
            <a:extLst>
              <a:ext uri="{FF2B5EF4-FFF2-40B4-BE49-F238E27FC236}">
                <a16:creationId xmlns:a16="http://schemas.microsoft.com/office/drawing/2014/main" id="{5B1B5F83-E100-418F-BAF8-418C61FE1A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3732" y="4762988"/>
            <a:ext cx="158128" cy="307660"/>
          </a:xfrm>
          <a:prstGeom prst="rect">
            <a:avLst/>
          </a:prstGeom>
        </p:spPr>
      </p:pic>
    </p:spTree>
    <p:extLst>
      <p:ext uri="{BB962C8B-B14F-4D97-AF65-F5344CB8AC3E}">
        <p14:creationId xmlns:p14="http://schemas.microsoft.com/office/powerpoint/2010/main" val="336120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764"/>
            <a:ext cx="11277600" cy="928656"/>
          </a:xfrm>
        </p:spPr>
        <p:txBody>
          <a:bodyPr>
            <a:noAutofit/>
          </a:bodyPr>
          <a:lstStyle/>
          <a:p>
            <a:r>
              <a:rPr lang="en-US" sz="2400" dirty="0"/>
              <a:t>Does the student require specialized supports to access and participate in the grade-level GSE that require modifications based on the student’s Present Levels of Academic Achievement and Functional Performance?</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33</a:t>
            </a:fld>
            <a:endParaRPr lang="en-US" dirty="0"/>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4" name="Content Placeholder 13">
            <a:extLst>
              <a:ext uri="{FF2B5EF4-FFF2-40B4-BE49-F238E27FC236}">
                <a16:creationId xmlns:a16="http://schemas.microsoft.com/office/drawing/2014/main" id="{60BCA502-40DC-4380-8306-8B6B4B7E5A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6255" y="1513728"/>
            <a:ext cx="7416005" cy="4569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2A4F902E-5687-4869-BF51-A3770E036ADD}"/>
              </a:ext>
            </a:extLst>
          </p:cNvPr>
          <p:cNvSpPr txBox="1"/>
          <p:nvPr/>
        </p:nvSpPr>
        <p:spPr>
          <a:xfrm>
            <a:off x="3624731" y="1820327"/>
            <a:ext cx="2130641" cy="261610"/>
          </a:xfrm>
          <a:prstGeom prst="rect">
            <a:avLst/>
          </a:prstGeom>
          <a:noFill/>
        </p:spPr>
        <p:txBody>
          <a:bodyPr wrap="square" rtlCol="0">
            <a:spAutoFit/>
          </a:bodyPr>
          <a:lstStyle/>
          <a:p>
            <a:r>
              <a:rPr lang="en-US" sz="1100" b="1" dirty="0">
                <a:highlight>
                  <a:srgbClr val="FFFF00"/>
                </a:highlight>
              </a:rPr>
              <a:t>Candace</a:t>
            </a:r>
          </a:p>
        </p:txBody>
      </p:sp>
      <p:sp>
        <p:nvSpPr>
          <p:cNvPr id="16" name="TextBox 15">
            <a:extLst>
              <a:ext uri="{FF2B5EF4-FFF2-40B4-BE49-F238E27FC236}">
                <a16:creationId xmlns:a16="http://schemas.microsoft.com/office/drawing/2014/main" id="{0C0D2518-522A-46A3-A1FA-97B8F994133A}"/>
              </a:ext>
            </a:extLst>
          </p:cNvPr>
          <p:cNvSpPr txBox="1"/>
          <p:nvPr/>
        </p:nvSpPr>
        <p:spPr>
          <a:xfrm>
            <a:off x="6830241" y="1806626"/>
            <a:ext cx="1624613" cy="253916"/>
          </a:xfrm>
          <a:prstGeom prst="rect">
            <a:avLst/>
          </a:prstGeom>
          <a:noFill/>
        </p:spPr>
        <p:txBody>
          <a:bodyPr wrap="square" rtlCol="0">
            <a:spAutoFit/>
          </a:bodyPr>
          <a:lstStyle/>
          <a:p>
            <a:r>
              <a:rPr lang="en-US" sz="1050" b="1" dirty="0">
                <a:highlight>
                  <a:srgbClr val="FFFF00"/>
                </a:highlight>
              </a:rPr>
              <a:t>3</a:t>
            </a:r>
            <a:r>
              <a:rPr lang="en-US" sz="1050" b="1" baseline="30000" dirty="0">
                <a:highlight>
                  <a:srgbClr val="FFFF00"/>
                </a:highlight>
              </a:rPr>
              <a:t>rd</a:t>
            </a:r>
            <a:r>
              <a:rPr lang="en-US" sz="1050" b="1" dirty="0">
                <a:highlight>
                  <a:srgbClr val="FFFF00"/>
                </a:highlight>
              </a:rPr>
              <a:t>  Grade</a:t>
            </a:r>
          </a:p>
        </p:txBody>
      </p:sp>
      <p:sp>
        <p:nvSpPr>
          <p:cNvPr id="19" name="TextBox 18">
            <a:extLst>
              <a:ext uri="{FF2B5EF4-FFF2-40B4-BE49-F238E27FC236}">
                <a16:creationId xmlns:a16="http://schemas.microsoft.com/office/drawing/2014/main" id="{32228E0D-448F-44A1-8BC0-4DECC0EA03EC}"/>
              </a:ext>
            </a:extLst>
          </p:cNvPr>
          <p:cNvSpPr txBox="1"/>
          <p:nvPr/>
        </p:nvSpPr>
        <p:spPr>
          <a:xfrm>
            <a:off x="7356630" y="2565647"/>
            <a:ext cx="1322773" cy="369332"/>
          </a:xfrm>
          <a:prstGeom prst="rect">
            <a:avLst/>
          </a:prstGeom>
          <a:noFill/>
        </p:spPr>
        <p:txBody>
          <a:bodyPr wrap="square" rtlCol="0">
            <a:spAutoFit/>
          </a:bodyPr>
          <a:lstStyle/>
          <a:p>
            <a:endParaRPr lang="en-US" dirty="0"/>
          </a:p>
        </p:txBody>
      </p:sp>
      <p:graphicFrame>
        <p:nvGraphicFramePr>
          <p:cNvPr id="23" name="Table 22">
            <a:extLst>
              <a:ext uri="{FF2B5EF4-FFF2-40B4-BE49-F238E27FC236}">
                <a16:creationId xmlns:a16="http://schemas.microsoft.com/office/drawing/2014/main" id="{E9CCED24-B92F-4851-B1E6-53501D23847E}"/>
              </a:ext>
            </a:extLst>
          </p:cNvPr>
          <p:cNvGraphicFramePr>
            <a:graphicFrameLocks noGrp="1"/>
          </p:cNvGraphicFramePr>
          <p:nvPr>
            <p:extLst>
              <p:ext uri="{D42A27DB-BD31-4B8C-83A1-F6EECF244321}">
                <p14:modId xmlns:p14="http://schemas.microsoft.com/office/powerpoint/2010/main" val="271012726"/>
              </p:ext>
            </p:extLst>
          </p:nvPr>
        </p:nvGraphicFramePr>
        <p:xfrm>
          <a:off x="6830242" y="2182790"/>
          <a:ext cx="2109668" cy="3416300"/>
        </p:xfrm>
        <a:graphic>
          <a:graphicData uri="http://schemas.openxmlformats.org/drawingml/2006/table">
            <a:tbl>
              <a:tblPr bandRow="1">
                <a:tableStyleId>{5C22544A-7EE6-4342-B048-85BDC9FD1C3A}</a:tableStyleId>
              </a:tblPr>
              <a:tblGrid>
                <a:gridCol w="2109668">
                  <a:extLst>
                    <a:ext uri="{9D8B030D-6E8A-4147-A177-3AD203B41FA5}">
                      <a16:colId xmlns:a16="http://schemas.microsoft.com/office/drawing/2014/main" val="1717167124"/>
                    </a:ext>
                  </a:extLst>
                </a:gridCol>
              </a:tblGrid>
              <a:tr h="3161482">
                <a:tc>
                  <a:txBody>
                    <a:bodyPr/>
                    <a:lstStyle/>
                    <a:p>
                      <a:pPr marL="0" marR="0" lvl="0" indent="0">
                        <a:lnSpc>
                          <a:spcPct val="107000"/>
                        </a:lnSpc>
                        <a:spcBef>
                          <a:spcPts val="0"/>
                        </a:spcBef>
                        <a:spcAft>
                          <a:spcPts val="0"/>
                        </a:spcAft>
                        <a:buFont typeface="Arial" panose="020B0604020202020204" pitchFamily="34" charset="0"/>
                        <a:buNone/>
                      </a:pPr>
                      <a:r>
                        <a:rPr lang="en-US" sz="1400" b="1" u="none" kern="1200" dirty="0">
                          <a:solidFill>
                            <a:schemeClr val="dk1"/>
                          </a:solidFill>
                          <a:effectLst/>
                          <a:latin typeface="+mn-lt"/>
                          <a:ea typeface="+mn-ea"/>
                          <a:cs typeface="+mn-cs"/>
                        </a:rPr>
                        <a:t>3. </a:t>
                      </a:r>
                      <a:r>
                        <a:rPr lang="en-US" sz="1800" kern="1200" dirty="0">
                          <a:solidFill>
                            <a:schemeClr val="dk1"/>
                          </a:solidFill>
                          <a:effectLst/>
                          <a:latin typeface="+mn-lt"/>
                          <a:ea typeface="+mn-ea"/>
                          <a:cs typeface="+mn-cs"/>
                        </a:rPr>
                        <a:t> Articulation, /voice/fluency within normal limits; severe lang. deficits in comprehension of basic concepts/</a:t>
                      </a:r>
                      <a:r>
                        <a:rPr lang="en-US" sz="1800" kern="1200" dirty="0" err="1">
                          <a:solidFill>
                            <a:schemeClr val="dk1"/>
                          </a:solidFill>
                          <a:effectLst/>
                          <a:latin typeface="+mn-lt"/>
                          <a:ea typeface="+mn-ea"/>
                          <a:cs typeface="+mn-cs"/>
                        </a:rPr>
                        <a:t>wh</a:t>
                      </a:r>
                      <a:r>
                        <a:rPr lang="en-US" sz="1800" kern="1200" dirty="0">
                          <a:solidFill>
                            <a:schemeClr val="dk1"/>
                          </a:solidFill>
                          <a:effectLst/>
                          <a:latin typeface="+mn-lt"/>
                          <a:ea typeface="+mn-ea"/>
                          <a:cs typeface="+mn-cs"/>
                        </a:rPr>
                        <a:t>?/attributes; Expressive language concerns</a:t>
                      </a:r>
                      <a:endParaRPr lang="en-US" sz="1800" b="1" u="sng" kern="1200" dirty="0">
                        <a:solidFill>
                          <a:schemeClr val="dk1"/>
                        </a:solidFill>
                        <a:effectLst/>
                        <a:latin typeface="+mn-lt"/>
                        <a:ea typeface="+mn-ea"/>
                        <a:cs typeface="+mn-cs"/>
                      </a:endParaRPr>
                    </a:p>
                    <a:p>
                      <a:pPr marL="0" marR="0" lvl="0" indent="0">
                        <a:lnSpc>
                          <a:spcPct val="107000"/>
                        </a:lnSpc>
                        <a:spcBef>
                          <a:spcPts val="0"/>
                        </a:spcBef>
                        <a:spcAft>
                          <a:spcPts val="0"/>
                        </a:spcAft>
                        <a:buFont typeface="Arial" panose="020B0604020202020204" pitchFamily="34" charset="0"/>
                        <a:buNone/>
                      </a:pPr>
                      <a:endParaRPr lang="en-US" sz="1400" u="sng" kern="1200" dirty="0">
                        <a:solidFill>
                          <a:schemeClr val="dk1"/>
                        </a:solidFill>
                        <a:effectLst/>
                        <a:latin typeface="+mn-lt"/>
                        <a:ea typeface="+mn-ea"/>
                        <a:cs typeface="+mn-cs"/>
                      </a:endParaRPr>
                    </a:p>
                    <a:p>
                      <a:pPr marL="0" marR="0" lvl="0" indent="0">
                        <a:lnSpc>
                          <a:spcPct val="107000"/>
                        </a:lnSpc>
                        <a:spcBef>
                          <a:spcPts val="0"/>
                        </a:spcBef>
                        <a:spcAft>
                          <a:spcPts val="0"/>
                        </a:spcAft>
                        <a:buFont typeface="Arial" panose="020B0604020202020204" pitchFamily="34" charset="0"/>
                        <a:buNone/>
                      </a:pPr>
                      <a:endParaRPr lang="en-US" sz="12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txBody>
                  <a:tcPr marL="68580" marR="68580" marT="0" marB="0"/>
                </a:tc>
                <a:extLst>
                  <a:ext uri="{0D108BD9-81ED-4DB2-BD59-A6C34878D82A}">
                    <a16:rowId xmlns:a16="http://schemas.microsoft.com/office/drawing/2014/main" val="1758502729"/>
                  </a:ext>
                </a:extLst>
              </a:tr>
            </a:tbl>
          </a:graphicData>
        </a:graphic>
      </p:graphicFrame>
      <p:pic>
        <p:nvPicPr>
          <p:cNvPr id="13" name="Graphic 12" descr="Checkmark">
            <a:extLst>
              <a:ext uri="{FF2B5EF4-FFF2-40B4-BE49-F238E27FC236}">
                <a16:creationId xmlns:a16="http://schemas.microsoft.com/office/drawing/2014/main" id="{03E5A2A2-656C-461E-9EA7-7A32A44333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80064" y="2650145"/>
            <a:ext cx="209988" cy="408559"/>
          </a:xfrm>
          <a:prstGeom prst="rect">
            <a:avLst/>
          </a:prstGeom>
        </p:spPr>
      </p:pic>
    </p:spTree>
    <p:extLst>
      <p:ext uri="{BB962C8B-B14F-4D97-AF65-F5344CB8AC3E}">
        <p14:creationId xmlns:p14="http://schemas.microsoft.com/office/powerpoint/2010/main" val="283439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838" y="136525"/>
            <a:ext cx="11334161" cy="1115227"/>
          </a:xfrm>
        </p:spPr>
        <p:txBody>
          <a:bodyPr>
            <a:noAutofit/>
          </a:bodyPr>
          <a:lstStyle/>
          <a:p>
            <a:r>
              <a:rPr lang="en-US" sz="3200" dirty="0"/>
              <a:t>Does the student require specialized supports to demonstrate age appropriate adaptive behavior?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34</a:t>
            </a:fld>
            <a:endParaRPr lang="en-US" dirty="0"/>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4" name="Content Placeholder 13">
            <a:extLst>
              <a:ext uri="{FF2B5EF4-FFF2-40B4-BE49-F238E27FC236}">
                <a16:creationId xmlns:a16="http://schemas.microsoft.com/office/drawing/2014/main" id="{60BCA502-40DC-4380-8306-8B6B4B7E5A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8840" y="1573853"/>
            <a:ext cx="7416005" cy="4569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2A4F902E-5687-4869-BF51-A3770E036ADD}"/>
              </a:ext>
            </a:extLst>
          </p:cNvPr>
          <p:cNvSpPr txBox="1"/>
          <p:nvPr/>
        </p:nvSpPr>
        <p:spPr>
          <a:xfrm>
            <a:off x="3849951" y="1917714"/>
            <a:ext cx="2130641" cy="261610"/>
          </a:xfrm>
          <a:prstGeom prst="rect">
            <a:avLst/>
          </a:prstGeom>
          <a:noFill/>
        </p:spPr>
        <p:txBody>
          <a:bodyPr wrap="square" rtlCol="0">
            <a:spAutoFit/>
          </a:bodyPr>
          <a:lstStyle/>
          <a:p>
            <a:r>
              <a:rPr lang="en-US" sz="1100" b="1" dirty="0">
                <a:highlight>
                  <a:srgbClr val="FFFF00"/>
                </a:highlight>
              </a:rPr>
              <a:t>Candace</a:t>
            </a:r>
          </a:p>
        </p:txBody>
      </p:sp>
      <p:sp>
        <p:nvSpPr>
          <p:cNvPr id="16" name="TextBox 15">
            <a:extLst>
              <a:ext uri="{FF2B5EF4-FFF2-40B4-BE49-F238E27FC236}">
                <a16:creationId xmlns:a16="http://schemas.microsoft.com/office/drawing/2014/main" id="{0C0D2518-522A-46A3-A1FA-97B8F994133A}"/>
              </a:ext>
            </a:extLst>
          </p:cNvPr>
          <p:cNvSpPr txBox="1"/>
          <p:nvPr/>
        </p:nvSpPr>
        <p:spPr>
          <a:xfrm>
            <a:off x="6903869" y="1917714"/>
            <a:ext cx="1624613" cy="253916"/>
          </a:xfrm>
          <a:prstGeom prst="rect">
            <a:avLst/>
          </a:prstGeom>
          <a:noFill/>
        </p:spPr>
        <p:txBody>
          <a:bodyPr wrap="square" rtlCol="0">
            <a:spAutoFit/>
          </a:bodyPr>
          <a:lstStyle/>
          <a:p>
            <a:r>
              <a:rPr lang="en-US" sz="1050" b="1" dirty="0">
                <a:highlight>
                  <a:srgbClr val="FFFF00"/>
                </a:highlight>
              </a:rPr>
              <a:t>3</a:t>
            </a:r>
            <a:r>
              <a:rPr lang="en-US" sz="1050" b="1" baseline="30000" dirty="0">
                <a:highlight>
                  <a:srgbClr val="FFFF00"/>
                </a:highlight>
              </a:rPr>
              <a:t>rd</a:t>
            </a:r>
            <a:r>
              <a:rPr lang="en-US" sz="1050" b="1" dirty="0">
                <a:highlight>
                  <a:srgbClr val="FFFF00"/>
                </a:highlight>
              </a:rPr>
              <a:t>  Grade</a:t>
            </a:r>
          </a:p>
        </p:txBody>
      </p:sp>
      <p:sp>
        <p:nvSpPr>
          <p:cNvPr id="19" name="TextBox 18">
            <a:extLst>
              <a:ext uri="{FF2B5EF4-FFF2-40B4-BE49-F238E27FC236}">
                <a16:creationId xmlns:a16="http://schemas.microsoft.com/office/drawing/2014/main" id="{32228E0D-448F-44A1-8BC0-4DECC0EA03EC}"/>
              </a:ext>
            </a:extLst>
          </p:cNvPr>
          <p:cNvSpPr txBox="1"/>
          <p:nvPr/>
        </p:nvSpPr>
        <p:spPr>
          <a:xfrm>
            <a:off x="7356630" y="2565647"/>
            <a:ext cx="1322773" cy="369332"/>
          </a:xfrm>
          <a:prstGeom prst="rect">
            <a:avLst/>
          </a:prstGeom>
          <a:noFill/>
        </p:spPr>
        <p:txBody>
          <a:bodyPr wrap="square" rtlCol="0">
            <a:spAutoFit/>
          </a:bodyPr>
          <a:lstStyle/>
          <a:p>
            <a:endParaRPr lang="en-US" dirty="0"/>
          </a:p>
        </p:txBody>
      </p:sp>
      <p:graphicFrame>
        <p:nvGraphicFramePr>
          <p:cNvPr id="23" name="Table 22">
            <a:extLst>
              <a:ext uri="{FF2B5EF4-FFF2-40B4-BE49-F238E27FC236}">
                <a16:creationId xmlns:a16="http://schemas.microsoft.com/office/drawing/2014/main" id="{E9CCED24-B92F-4851-B1E6-53501D23847E}"/>
              </a:ext>
            </a:extLst>
          </p:cNvPr>
          <p:cNvGraphicFramePr>
            <a:graphicFrameLocks noGrp="1"/>
          </p:cNvGraphicFramePr>
          <p:nvPr/>
        </p:nvGraphicFramePr>
        <p:xfrm>
          <a:off x="6992646" y="2171630"/>
          <a:ext cx="2262199" cy="2682558"/>
        </p:xfrm>
        <a:graphic>
          <a:graphicData uri="http://schemas.openxmlformats.org/drawingml/2006/table">
            <a:tbl>
              <a:tblPr bandRow="1">
                <a:tableStyleId>{5C22544A-7EE6-4342-B048-85BDC9FD1C3A}</a:tableStyleId>
              </a:tblPr>
              <a:tblGrid>
                <a:gridCol w="2262199">
                  <a:extLst>
                    <a:ext uri="{9D8B030D-6E8A-4147-A177-3AD203B41FA5}">
                      <a16:colId xmlns:a16="http://schemas.microsoft.com/office/drawing/2014/main" val="1717167124"/>
                    </a:ext>
                  </a:extLst>
                </a:gridCol>
              </a:tblGrid>
              <a:tr h="2598333">
                <a:tc>
                  <a:txBody>
                    <a:bodyPr/>
                    <a:lstStyle/>
                    <a:p>
                      <a:pPr marL="0" marR="0" lvl="0" indent="0">
                        <a:lnSpc>
                          <a:spcPct val="107000"/>
                        </a:lnSpc>
                        <a:spcBef>
                          <a:spcPts val="0"/>
                        </a:spcBef>
                        <a:spcAft>
                          <a:spcPts val="0"/>
                        </a:spcAft>
                        <a:buFont typeface="Arial" panose="020B0604020202020204" pitchFamily="34" charset="0"/>
                        <a:buNone/>
                      </a:pPr>
                      <a:r>
                        <a:rPr lang="en-US" sz="1400" b="1" u="none" kern="1200" dirty="0">
                          <a:solidFill>
                            <a:schemeClr val="dk1"/>
                          </a:solidFill>
                          <a:effectLst/>
                          <a:latin typeface="+mn-lt"/>
                          <a:ea typeface="+mn-ea"/>
                          <a:cs typeface="+mn-cs"/>
                        </a:rPr>
                        <a:t>4. </a:t>
                      </a:r>
                      <a:r>
                        <a:rPr lang="en-US" sz="1400" kern="1200" dirty="0">
                          <a:solidFill>
                            <a:schemeClr val="dk1"/>
                          </a:solidFill>
                          <a:effectLst/>
                          <a:latin typeface="+mn-lt"/>
                          <a:ea typeface="+mn-ea"/>
                          <a:cs typeface="+mn-cs"/>
                        </a:rPr>
                        <a:t>Hesitant to join small group conversations given language deficits; in large group follows the lead of others; Unable to read at grade level; she struggles to follow oral teacher directions; requires individual repetition of directions and teacher prompts</a:t>
                      </a:r>
                      <a:endParaRPr lang="en-US" sz="14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txBody>
                  <a:tcPr marL="68580" marR="68580" marT="0" marB="0"/>
                </a:tc>
                <a:extLst>
                  <a:ext uri="{0D108BD9-81ED-4DB2-BD59-A6C34878D82A}">
                    <a16:rowId xmlns:a16="http://schemas.microsoft.com/office/drawing/2014/main" val="1758502729"/>
                  </a:ext>
                </a:extLst>
              </a:tr>
            </a:tbl>
          </a:graphicData>
        </a:graphic>
      </p:graphicFrame>
      <p:pic>
        <p:nvPicPr>
          <p:cNvPr id="13" name="Graphic 12" descr="Checkmark">
            <a:extLst>
              <a:ext uri="{FF2B5EF4-FFF2-40B4-BE49-F238E27FC236}">
                <a16:creationId xmlns:a16="http://schemas.microsoft.com/office/drawing/2014/main" id="{FECF5ADC-F989-4805-9F10-C274D5BF35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1832" y="3941867"/>
            <a:ext cx="246362" cy="479330"/>
          </a:xfrm>
          <a:prstGeom prst="rect">
            <a:avLst/>
          </a:prstGeom>
        </p:spPr>
      </p:pic>
    </p:spTree>
    <p:extLst>
      <p:ext uri="{BB962C8B-B14F-4D97-AF65-F5344CB8AC3E}">
        <p14:creationId xmlns:p14="http://schemas.microsoft.com/office/powerpoint/2010/main" val="11421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65129"/>
            <a:ext cx="9144000" cy="5856434"/>
          </a:xfrm>
        </p:spPr>
        <p:txBody>
          <a:bodyPr>
            <a:normAutofit/>
          </a:bodyPr>
          <a:lstStyle/>
          <a:p>
            <a:pPr marL="0" indent="0" algn="ctr">
              <a:buNone/>
            </a:pPr>
            <a:r>
              <a:rPr lang="en-US" sz="5400" b="1" dirty="0"/>
              <a:t>Did your group determine that </a:t>
            </a:r>
            <a:r>
              <a:rPr lang="en-US" sz="5400" b="1" dirty="0">
                <a:solidFill>
                  <a:schemeClr val="accent5"/>
                </a:solidFill>
              </a:rPr>
              <a:t>Candace</a:t>
            </a:r>
            <a:endParaRPr lang="en-US" sz="5400" b="1" dirty="0"/>
          </a:p>
          <a:p>
            <a:pPr marL="0" lvl="0" indent="0" algn="ctr">
              <a:buNone/>
            </a:pPr>
            <a:r>
              <a:rPr lang="en-US" sz="5400" b="1" dirty="0"/>
              <a:t> was eligible for GAA 2.0? </a:t>
            </a:r>
          </a:p>
          <a:p>
            <a:pPr marL="0" lvl="0" indent="0" algn="ctr">
              <a:buNone/>
            </a:pPr>
            <a:endParaRPr lang="en-US" sz="5400" b="1" dirty="0"/>
          </a:p>
          <a:p>
            <a:pPr marL="0" lvl="0" indent="0" algn="ctr">
              <a:buNone/>
            </a:pPr>
            <a:r>
              <a:rPr lang="en-US" sz="5400" b="1" dirty="0"/>
              <a:t>Yes or No?</a:t>
            </a:r>
          </a:p>
          <a:p>
            <a:pPr marL="0" indent="0" algn="ctr">
              <a:buNone/>
            </a:pPr>
            <a:endParaRPr lang="en-US" sz="2400" dirty="0"/>
          </a:p>
          <a:p>
            <a:pPr marL="0" indent="0" algn="ctr">
              <a:buNone/>
            </a:pPr>
            <a:endParaRPr lang="en-US" sz="4400" b="1" dirty="0">
              <a:solidFill>
                <a:schemeClr val="accent5"/>
              </a:solidFill>
              <a:latin typeface="Arial Rounded MT Bold" panose="020F070403050403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35</a:t>
            </a:fld>
            <a:endParaRPr lang="en-US" dirty="0"/>
          </a:p>
        </p:txBody>
      </p:sp>
      <p:sp>
        <p:nvSpPr>
          <p:cNvPr id="2" name="Title 1">
            <a:extLst>
              <a:ext uri="{FF2B5EF4-FFF2-40B4-BE49-F238E27FC236}">
                <a16:creationId xmlns:a16="http://schemas.microsoft.com/office/drawing/2014/main" id="{8C17EE5C-6A85-4D9B-97A2-75378695CFE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7753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526" y="1197667"/>
            <a:ext cx="9144000" cy="4929756"/>
          </a:xfrm>
        </p:spPr>
        <p:txBody>
          <a:bodyPr>
            <a:normAutofit/>
          </a:bodyPr>
          <a:lstStyle/>
          <a:p>
            <a:pPr marL="0" indent="0" algn="ctr">
              <a:buNone/>
            </a:pPr>
            <a:r>
              <a:rPr lang="en-US" sz="2800" b="1" u="sng" dirty="0"/>
              <a:t>Reasons</a:t>
            </a:r>
          </a:p>
          <a:p>
            <a:r>
              <a:rPr lang="en-US" sz="2400" dirty="0"/>
              <a:t>She does not qualify, due to insufficient longitudinal data</a:t>
            </a:r>
          </a:p>
          <a:p>
            <a:r>
              <a:rPr lang="en-US" sz="2400" dirty="0"/>
              <a:t>Cognitive scores are not at a significant cognitive disability level, nor is adaptive behavior skills overall </a:t>
            </a:r>
          </a:p>
          <a:p>
            <a:r>
              <a:rPr lang="en-US" sz="2400" dirty="0"/>
              <a:t>No significant deficits noted in parent input </a:t>
            </a:r>
          </a:p>
          <a:p>
            <a:r>
              <a:rPr lang="en-US" sz="2400" dirty="0"/>
              <a:t>She does display communication needs, but not at a significant level  </a:t>
            </a:r>
          </a:p>
          <a:p>
            <a:r>
              <a:rPr lang="en-US" sz="2400" dirty="0"/>
              <a:t>She is behind grade level peers, but direct instruction and accommodations may improve academic and communication deficits</a:t>
            </a:r>
          </a:p>
          <a:p>
            <a:pPr marL="0" indent="0">
              <a:buNone/>
            </a:pPr>
            <a:endParaRPr lang="en-US" sz="4400" b="1" dirty="0">
              <a:solidFill>
                <a:schemeClr val="accent5"/>
              </a:solidFill>
              <a:latin typeface="Arial Rounded MT Bold" panose="020F070403050403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36</a:t>
            </a:fld>
            <a:endParaRPr lang="en-US" dirty="0"/>
          </a:p>
        </p:txBody>
      </p:sp>
      <p:sp>
        <p:nvSpPr>
          <p:cNvPr id="5" name="Title 4">
            <a:extLst>
              <a:ext uri="{FF2B5EF4-FFF2-40B4-BE49-F238E27FC236}">
                <a16:creationId xmlns:a16="http://schemas.microsoft.com/office/drawing/2014/main" id="{3B9E1413-5724-49F2-9853-E6394127583C}"/>
              </a:ext>
            </a:extLst>
          </p:cNvPr>
          <p:cNvSpPr>
            <a:spLocks noGrp="1"/>
          </p:cNvSpPr>
          <p:nvPr>
            <p:ph type="title"/>
          </p:nvPr>
        </p:nvSpPr>
        <p:spPr>
          <a:xfrm>
            <a:off x="939276" y="84721"/>
            <a:ext cx="10515600" cy="756661"/>
          </a:xfrm>
        </p:spPr>
        <p:txBody>
          <a:bodyPr/>
          <a:lstStyle/>
          <a:p>
            <a:r>
              <a:rPr lang="en-US" dirty="0">
                <a:solidFill>
                  <a:schemeClr val="accent5"/>
                </a:solidFill>
              </a:rPr>
              <a:t> </a:t>
            </a:r>
            <a:r>
              <a:rPr lang="en-US" sz="3200" dirty="0">
                <a:solidFill>
                  <a:schemeClr val="accent5"/>
                </a:solidFill>
              </a:rPr>
              <a:t>Candace is </a:t>
            </a:r>
            <a:r>
              <a:rPr lang="en-US" sz="3200" u="sng" dirty="0">
                <a:solidFill>
                  <a:schemeClr val="accent5"/>
                </a:solidFill>
              </a:rPr>
              <a:t>not</a:t>
            </a:r>
            <a:r>
              <a:rPr lang="en-US" sz="3200" dirty="0">
                <a:solidFill>
                  <a:schemeClr val="accent5"/>
                </a:solidFill>
              </a:rPr>
              <a:t> eligible for the GAA 2.0</a:t>
            </a:r>
            <a:endParaRPr lang="en-US" sz="3200" dirty="0"/>
          </a:p>
        </p:txBody>
      </p:sp>
    </p:spTree>
    <p:extLst>
      <p:ext uri="{BB962C8B-B14F-4D97-AF65-F5344CB8AC3E}">
        <p14:creationId xmlns:p14="http://schemas.microsoft.com/office/powerpoint/2010/main" val="559083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37</a:t>
            </a:fld>
            <a:endParaRPr lang="en-US"/>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a:p>
        </p:txBody>
      </p:sp>
      <p:sp>
        <p:nvSpPr>
          <p:cNvPr id="6" name="Content Placeholder 5">
            <a:extLst>
              <a:ext uri="{FF2B5EF4-FFF2-40B4-BE49-F238E27FC236}">
                <a16:creationId xmlns:a16="http://schemas.microsoft.com/office/drawing/2014/main" id="{B81352C4-165C-4C3A-AAE6-0399C7C64EE2}"/>
              </a:ext>
            </a:extLst>
          </p:cNvPr>
          <p:cNvSpPr>
            <a:spLocks noGrp="1"/>
          </p:cNvSpPr>
          <p:nvPr>
            <p:ph idx="1"/>
          </p:nvPr>
        </p:nvSpPr>
        <p:spPr>
          <a:xfrm>
            <a:off x="1200150" y="1114441"/>
            <a:ext cx="10515600" cy="4197635"/>
          </a:xfrm>
        </p:spPr>
        <p:txBody>
          <a:bodyPr/>
          <a:lstStyle/>
          <a:p>
            <a:pPr marL="0" indent="0">
              <a:buNone/>
            </a:pPr>
            <a:endParaRPr lang="en-US" dirty="0"/>
          </a:p>
          <a:p>
            <a:pPr marL="0" indent="0">
              <a:buNone/>
            </a:pPr>
            <a:endParaRPr lang="en-US" dirty="0"/>
          </a:p>
          <a:p>
            <a:pPr marL="0" indent="0" algn="ctr">
              <a:buNone/>
            </a:pPr>
            <a:r>
              <a:rPr lang="en-US" sz="9600" b="1" dirty="0">
                <a:solidFill>
                  <a:schemeClr val="accent5"/>
                </a:solidFill>
              </a:rPr>
              <a:t>Mateo</a:t>
            </a:r>
            <a:endParaRPr lang="en-US" sz="9600" b="1" dirty="0"/>
          </a:p>
        </p:txBody>
      </p:sp>
    </p:spTree>
    <p:extLst>
      <p:ext uri="{BB962C8B-B14F-4D97-AF65-F5344CB8AC3E}">
        <p14:creationId xmlns:p14="http://schemas.microsoft.com/office/powerpoint/2010/main" val="1498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12" y="59557"/>
            <a:ext cx="11343588" cy="941330"/>
          </a:xfrm>
        </p:spPr>
        <p:txBody>
          <a:bodyPr>
            <a:noAutofit/>
          </a:bodyPr>
          <a:lstStyle/>
          <a:p>
            <a:r>
              <a:rPr lang="en-US" sz="2800" dirty="0"/>
              <a:t>Does the student require intensive individualized instruction in a variety of instructional setting?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38</a:t>
            </a:fld>
            <a:endParaRPr lang="en-US" dirty="0"/>
          </a:p>
        </p:txBody>
      </p:sp>
      <p:pic>
        <p:nvPicPr>
          <p:cNvPr id="20" name="Content Placeholder 19">
            <a:extLst>
              <a:ext uri="{FF2B5EF4-FFF2-40B4-BE49-F238E27FC236}">
                <a16:creationId xmlns:a16="http://schemas.microsoft.com/office/drawing/2014/main" id="{7C56A14C-3B6F-4C65-A04D-58D37E2D6D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640" y="1373434"/>
            <a:ext cx="7302385" cy="4750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EE435D81-8B0B-4E85-A1BC-6838617DA2C2}"/>
              </a:ext>
            </a:extLst>
          </p:cNvPr>
          <p:cNvSpPr txBox="1"/>
          <p:nvPr/>
        </p:nvSpPr>
        <p:spPr>
          <a:xfrm>
            <a:off x="3378304" y="3008256"/>
            <a:ext cx="2539013" cy="253916"/>
          </a:xfrm>
          <a:prstGeom prst="rect">
            <a:avLst/>
          </a:prstGeom>
          <a:noFill/>
        </p:spPr>
        <p:txBody>
          <a:bodyPr wrap="square" rtlCol="0">
            <a:spAutoFit/>
          </a:bodyPr>
          <a:lstStyle/>
          <a:p>
            <a:r>
              <a:rPr lang="en-US" sz="1050" b="1" dirty="0">
                <a:highlight>
                  <a:srgbClr val="FFFF00"/>
                </a:highlight>
              </a:rPr>
              <a:t>Mateo</a:t>
            </a:r>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4FE3499-0D78-435C-B98A-981892800758}"/>
              </a:ext>
            </a:extLst>
          </p:cNvPr>
          <p:cNvSpPr txBox="1"/>
          <p:nvPr/>
        </p:nvSpPr>
        <p:spPr>
          <a:xfrm flipH="1">
            <a:off x="6610063" y="3008256"/>
            <a:ext cx="1871858" cy="253916"/>
          </a:xfrm>
          <a:prstGeom prst="rect">
            <a:avLst/>
          </a:prstGeom>
          <a:noFill/>
        </p:spPr>
        <p:txBody>
          <a:bodyPr wrap="square" rtlCol="0">
            <a:spAutoFit/>
          </a:bodyPr>
          <a:lstStyle/>
          <a:p>
            <a:r>
              <a:rPr lang="en-US" sz="1050" b="1" dirty="0">
                <a:highlight>
                  <a:srgbClr val="FFFF00"/>
                </a:highlight>
              </a:rPr>
              <a:t>4</a:t>
            </a:r>
            <a:r>
              <a:rPr lang="en-US" sz="1050" b="1" baseline="30000" dirty="0">
                <a:highlight>
                  <a:srgbClr val="FFFF00"/>
                </a:highlight>
              </a:rPr>
              <a:t>th</a:t>
            </a:r>
            <a:r>
              <a:rPr lang="en-US" sz="1050" b="1" dirty="0">
                <a:highlight>
                  <a:srgbClr val="FFFF00"/>
                </a:highlight>
              </a:rPr>
              <a:t> Grade</a:t>
            </a:r>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graphicFrame>
        <p:nvGraphicFramePr>
          <p:cNvPr id="8" name="Table 7">
            <a:extLst>
              <a:ext uri="{FF2B5EF4-FFF2-40B4-BE49-F238E27FC236}">
                <a16:creationId xmlns:a16="http://schemas.microsoft.com/office/drawing/2014/main" id="{92CA629A-20B7-4FDA-AD82-207B3068E901}"/>
              </a:ext>
            </a:extLst>
          </p:cNvPr>
          <p:cNvGraphicFramePr>
            <a:graphicFrameLocks noGrp="1"/>
          </p:cNvGraphicFramePr>
          <p:nvPr>
            <p:extLst>
              <p:ext uri="{D42A27DB-BD31-4B8C-83A1-F6EECF244321}">
                <p14:modId xmlns:p14="http://schemas.microsoft.com/office/powerpoint/2010/main" val="2643264124"/>
              </p:ext>
            </p:extLst>
          </p:nvPr>
        </p:nvGraphicFramePr>
        <p:xfrm>
          <a:off x="6633564" y="3335482"/>
          <a:ext cx="2361461" cy="2457701"/>
        </p:xfrm>
        <a:graphic>
          <a:graphicData uri="http://schemas.openxmlformats.org/drawingml/2006/table">
            <a:tbl>
              <a:tblPr bandRow="1">
                <a:tableStyleId>{5C22544A-7EE6-4342-B048-85BDC9FD1C3A}</a:tableStyleId>
              </a:tblPr>
              <a:tblGrid>
                <a:gridCol w="2361461">
                  <a:extLst>
                    <a:ext uri="{9D8B030D-6E8A-4147-A177-3AD203B41FA5}">
                      <a16:colId xmlns:a16="http://schemas.microsoft.com/office/drawing/2014/main" val="2657527299"/>
                    </a:ext>
                  </a:extLst>
                </a:gridCol>
              </a:tblGrid>
              <a:tr h="2457701">
                <a:tc>
                  <a:txBody>
                    <a:bodyPr/>
                    <a:lstStyle/>
                    <a:p>
                      <a:pPr marL="228600" marR="0" lvl="0" indent="-228600">
                        <a:lnSpc>
                          <a:spcPct val="107000"/>
                        </a:lnSpc>
                        <a:spcBef>
                          <a:spcPts val="0"/>
                        </a:spcBef>
                        <a:spcAft>
                          <a:spcPts val="0"/>
                        </a:spcAft>
                        <a:buFont typeface="Arial" panose="020B0604020202020204" pitchFamily="34" charset="0"/>
                        <a:buAutoNum type="arabicPeriod"/>
                      </a:pPr>
                      <a:r>
                        <a:rPr lang="en-US" sz="1050" b="1" u="sng" strike="noStrike" dirty="0">
                          <a:effectLst/>
                        </a:rPr>
                        <a:t>Reading</a:t>
                      </a:r>
                      <a:r>
                        <a:rPr lang="en-US" sz="1050" b="1" u="none" strike="noStrike" dirty="0">
                          <a:effectLst/>
                        </a:rPr>
                        <a:t>- </a:t>
                      </a:r>
                      <a:r>
                        <a:rPr lang="en-US" sz="1050" b="0" u="none" strike="noStrike" dirty="0">
                          <a:effectLst/>
                        </a:rPr>
                        <a:t>No DRA established. </a:t>
                      </a:r>
                    </a:p>
                    <a:p>
                      <a:pPr marL="0" marR="0" lvl="0" indent="0">
                        <a:lnSpc>
                          <a:spcPct val="107000"/>
                        </a:lnSpc>
                        <a:spcBef>
                          <a:spcPts val="0"/>
                        </a:spcBef>
                        <a:spcAft>
                          <a:spcPts val="0"/>
                        </a:spcAft>
                        <a:buFont typeface="Arial" panose="020B0604020202020204" pitchFamily="34" charset="0"/>
                        <a:buNone/>
                      </a:pPr>
                      <a:r>
                        <a:rPr lang="en-US" sz="1050" b="0" u="none" strike="noStrike" dirty="0">
                          <a:effectLst/>
                        </a:rPr>
                        <a:t>        </a:t>
                      </a:r>
                      <a:r>
                        <a:rPr lang="en-US" sz="1050" b="1" u="sng" strike="noStrike" dirty="0">
                          <a:effectLst/>
                        </a:rPr>
                        <a:t>Writing</a:t>
                      </a:r>
                      <a:r>
                        <a:rPr lang="en-US" sz="1050" b="0" u="none" strike="noStrike" dirty="0">
                          <a:effectLst/>
                        </a:rPr>
                        <a:t> – Scores Extremely Low Range in comparison to same age peers, unable to copy words, but can match words with 60%accuracy, uses a scribe but unable to provide sentences independently </a:t>
                      </a:r>
                    </a:p>
                    <a:p>
                      <a:pPr marL="0" marR="0" lvl="0" indent="0">
                        <a:lnSpc>
                          <a:spcPct val="107000"/>
                        </a:lnSpc>
                        <a:spcBef>
                          <a:spcPts val="0"/>
                        </a:spcBef>
                        <a:spcAft>
                          <a:spcPts val="0"/>
                        </a:spcAft>
                        <a:buFont typeface="Arial" panose="020B0604020202020204" pitchFamily="34" charset="0"/>
                        <a:buNone/>
                      </a:pPr>
                      <a:r>
                        <a:rPr lang="en-US" sz="1050" b="0" u="none" strike="noStrike" dirty="0">
                          <a:effectLst/>
                        </a:rPr>
                        <a:t>        </a:t>
                      </a:r>
                      <a:r>
                        <a:rPr lang="en-US" sz="1050" b="1" u="sng" strike="noStrike" dirty="0">
                          <a:effectLst/>
                        </a:rPr>
                        <a:t>Math</a:t>
                      </a:r>
                      <a:r>
                        <a:rPr lang="en-US" sz="1050" b="1" u="none" strike="noStrike" dirty="0">
                          <a:effectLst/>
                        </a:rPr>
                        <a:t> - </a:t>
                      </a:r>
                      <a:r>
                        <a:rPr lang="en-US" sz="1050" b="0" u="none" strike="noStrike" dirty="0">
                          <a:effectLst/>
                        </a:rPr>
                        <a:t>Extremely Low Range  compared to same age peers, matches numbers 1-5 with 100% accuracy and numbers 6 – 10  with 60% accuracy                           </a:t>
                      </a:r>
                      <a:r>
                        <a:rPr lang="en-US" sz="1050" b="1" u="sng" strike="noStrike" dirty="0">
                          <a:effectLst/>
                        </a:rPr>
                        <a:t>Progress Monitoring Scores - </a:t>
                      </a:r>
                    </a:p>
                    <a:p>
                      <a:pPr marL="0" marR="0" lvl="0" indent="0">
                        <a:lnSpc>
                          <a:spcPct val="107000"/>
                        </a:lnSpc>
                        <a:spcBef>
                          <a:spcPts val="0"/>
                        </a:spcBef>
                        <a:spcAft>
                          <a:spcPts val="0"/>
                        </a:spcAft>
                        <a:buFont typeface="Arial" panose="020B0604020202020204" pitchFamily="34" charset="0"/>
                        <a:buNone/>
                      </a:pPr>
                      <a:r>
                        <a:rPr lang="en-US" sz="1050" u="none" strike="noStrike" dirty="0">
                          <a:effectLst/>
                        </a:rPr>
                        <a:t>Range from 0% to 10% accuracy with 2 or more verbal/visual prompts </a:t>
                      </a:r>
                      <a:endParaRPr lang="en-US" sz="1050" u="none" strike="noStrike" dirty="0">
                        <a:effectLst/>
                        <a:latin typeface="Calibri" panose="020F0502020204030204" pitchFamily="34" charset="0"/>
                      </a:endParaRPr>
                    </a:p>
                  </a:txBody>
                  <a:tcPr marL="68580" marR="68580" marT="0" marB="0"/>
                </a:tc>
                <a:extLst>
                  <a:ext uri="{0D108BD9-81ED-4DB2-BD59-A6C34878D82A}">
                    <a16:rowId xmlns:a16="http://schemas.microsoft.com/office/drawing/2014/main" val="3808472883"/>
                  </a:ext>
                </a:extLst>
              </a:tr>
            </a:tbl>
          </a:graphicData>
        </a:graphic>
      </p:graphicFrame>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2" name="Graphic 11" descr="Checkmark">
            <a:extLst>
              <a:ext uri="{FF2B5EF4-FFF2-40B4-BE49-F238E27FC236}">
                <a16:creationId xmlns:a16="http://schemas.microsoft.com/office/drawing/2014/main" id="{F0A12373-B840-41DE-8C6A-06CE242952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1871" y="3450053"/>
            <a:ext cx="189826" cy="369332"/>
          </a:xfrm>
          <a:prstGeom prst="rect">
            <a:avLst/>
          </a:prstGeom>
        </p:spPr>
      </p:pic>
    </p:spTree>
    <p:extLst>
      <p:ext uri="{BB962C8B-B14F-4D97-AF65-F5344CB8AC3E}">
        <p14:creationId xmlns:p14="http://schemas.microsoft.com/office/powerpoint/2010/main" val="1190635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972" y="136526"/>
            <a:ext cx="11142483" cy="587066"/>
          </a:xfrm>
        </p:spPr>
        <p:txBody>
          <a:bodyPr>
            <a:noAutofit/>
          </a:bodyPr>
          <a:lstStyle/>
          <a:p>
            <a:r>
              <a:rPr lang="en-US" sz="3200" dirty="0"/>
              <a:t>Does the student have a significant cognitive disability?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39</a:t>
            </a:fld>
            <a:endParaRPr lang="en-US" dirty="0"/>
          </a:p>
        </p:txBody>
      </p:sp>
      <p:pic>
        <p:nvPicPr>
          <p:cNvPr id="20" name="Content Placeholder 19">
            <a:extLst>
              <a:ext uri="{FF2B5EF4-FFF2-40B4-BE49-F238E27FC236}">
                <a16:creationId xmlns:a16="http://schemas.microsoft.com/office/drawing/2014/main" id="{7C56A14C-3B6F-4C65-A04D-58D37E2D6D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7903" y="1452410"/>
            <a:ext cx="7212748" cy="4691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EE435D81-8B0B-4E85-A1BC-6838617DA2C2}"/>
              </a:ext>
            </a:extLst>
          </p:cNvPr>
          <p:cNvSpPr txBox="1"/>
          <p:nvPr/>
        </p:nvSpPr>
        <p:spPr>
          <a:xfrm>
            <a:off x="3441578" y="3086301"/>
            <a:ext cx="2539013" cy="253916"/>
          </a:xfrm>
          <a:prstGeom prst="rect">
            <a:avLst/>
          </a:prstGeom>
          <a:noFill/>
        </p:spPr>
        <p:txBody>
          <a:bodyPr wrap="square" rtlCol="0">
            <a:spAutoFit/>
          </a:bodyPr>
          <a:lstStyle/>
          <a:p>
            <a:r>
              <a:rPr lang="en-US" sz="1050" b="1" dirty="0">
                <a:highlight>
                  <a:srgbClr val="FFFF00"/>
                </a:highlight>
              </a:rPr>
              <a:t>Mateo</a:t>
            </a:r>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4FE3499-0D78-435C-B98A-981892800758}"/>
              </a:ext>
            </a:extLst>
          </p:cNvPr>
          <p:cNvSpPr txBox="1"/>
          <p:nvPr/>
        </p:nvSpPr>
        <p:spPr>
          <a:xfrm flipH="1">
            <a:off x="6651520" y="3067960"/>
            <a:ext cx="1871858" cy="253916"/>
          </a:xfrm>
          <a:prstGeom prst="rect">
            <a:avLst/>
          </a:prstGeom>
          <a:noFill/>
        </p:spPr>
        <p:txBody>
          <a:bodyPr wrap="square" rtlCol="0">
            <a:spAutoFit/>
          </a:bodyPr>
          <a:lstStyle/>
          <a:p>
            <a:r>
              <a:rPr lang="en-US" sz="1050" b="1" dirty="0">
                <a:highlight>
                  <a:srgbClr val="FFFF00"/>
                </a:highlight>
              </a:rPr>
              <a:t>4th Grade</a:t>
            </a:r>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graphicFrame>
        <p:nvGraphicFramePr>
          <p:cNvPr id="8" name="Table 7">
            <a:extLst>
              <a:ext uri="{FF2B5EF4-FFF2-40B4-BE49-F238E27FC236}">
                <a16:creationId xmlns:a16="http://schemas.microsoft.com/office/drawing/2014/main" id="{92CA629A-20B7-4FDA-AD82-207B3068E901}"/>
              </a:ext>
            </a:extLst>
          </p:cNvPr>
          <p:cNvGraphicFramePr>
            <a:graphicFrameLocks noGrp="1"/>
          </p:cNvGraphicFramePr>
          <p:nvPr>
            <p:extLst>
              <p:ext uri="{D42A27DB-BD31-4B8C-83A1-F6EECF244321}">
                <p14:modId xmlns:p14="http://schemas.microsoft.com/office/powerpoint/2010/main" val="3855313341"/>
              </p:ext>
            </p:extLst>
          </p:nvPr>
        </p:nvGraphicFramePr>
        <p:xfrm>
          <a:off x="6691694" y="3400392"/>
          <a:ext cx="2318957" cy="2691732"/>
        </p:xfrm>
        <a:graphic>
          <a:graphicData uri="http://schemas.openxmlformats.org/drawingml/2006/table">
            <a:tbl>
              <a:tblPr bandRow="1">
                <a:tableStyleId>{5C22544A-7EE6-4342-B048-85BDC9FD1C3A}</a:tableStyleId>
              </a:tblPr>
              <a:tblGrid>
                <a:gridCol w="2318957">
                  <a:extLst>
                    <a:ext uri="{9D8B030D-6E8A-4147-A177-3AD203B41FA5}">
                      <a16:colId xmlns:a16="http://schemas.microsoft.com/office/drawing/2014/main" val="2657527299"/>
                    </a:ext>
                  </a:extLst>
                </a:gridCol>
              </a:tblGrid>
              <a:tr h="2691732">
                <a:tc>
                  <a:txBody>
                    <a:bodyPr/>
                    <a:lstStyle/>
                    <a:p>
                      <a:pPr lvl="0"/>
                      <a:r>
                        <a:rPr lang="en-US" sz="1400" b="1" u="none" strike="noStrike" dirty="0">
                          <a:effectLst/>
                        </a:rPr>
                        <a:t>2. </a:t>
                      </a:r>
                    </a:p>
                    <a:p>
                      <a:pPr marL="285750" lvl="0" indent="-285750">
                        <a:buFont typeface="Arial" panose="020B0604020202020204" pitchFamily="34" charset="0"/>
                        <a:buChar char="•"/>
                      </a:pPr>
                      <a:r>
                        <a:rPr lang="en-US" sz="1400" b="0" u="none" strike="noStrike" dirty="0">
                          <a:effectLst/>
                        </a:rPr>
                        <a:t>Kaufman 49</a:t>
                      </a:r>
                    </a:p>
                    <a:p>
                      <a:pPr marL="285750" lvl="0" indent="-285750">
                        <a:buFont typeface="Arial" panose="020B0604020202020204" pitchFamily="34" charset="0"/>
                        <a:buChar char="•"/>
                      </a:pPr>
                      <a:r>
                        <a:rPr lang="en-US" sz="1400" b="0" u="none" strike="noStrike" dirty="0">
                          <a:effectLst/>
                        </a:rPr>
                        <a:t>WISC 41</a:t>
                      </a:r>
                    </a:p>
                    <a:p>
                      <a:pPr marL="285750" lvl="0" indent="-285750">
                        <a:buFont typeface="Arial" panose="020B0604020202020204" pitchFamily="34" charset="0"/>
                        <a:buChar char="•"/>
                      </a:pPr>
                      <a:r>
                        <a:rPr lang="en-US" sz="1400" b="0" u="none" strike="noStrike" dirty="0">
                          <a:effectLst/>
                        </a:rPr>
                        <a:t>Low functioning across all settings</a:t>
                      </a:r>
                    </a:p>
                    <a:p>
                      <a:pPr marL="285750" lvl="0" indent="-285750">
                        <a:buFont typeface="Arial" panose="020B0604020202020204" pitchFamily="34" charset="0"/>
                        <a:buChar char="•"/>
                      </a:pPr>
                      <a:r>
                        <a:rPr lang="en-US" sz="1400" b="0" u="none" strike="noStrike" kern="1200" dirty="0">
                          <a:solidFill>
                            <a:schemeClr val="dk1"/>
                          </a:solidFill>
                          <a:effectLst/>
                          <a:latin typeface="+mn-lt"/>
                          <a:ea typeface="+mn-ea"/>
                          <a:cs typeface="+mn-cs"/>
                        </a:rPr>
                        <a:t>Adaptive Scale Score 51 Significant delays</a:t>
                      </a:r>
                    </a:p>
                  </a:txBody>
                  <a:tcPr marL="68580" marR="68580" marT="0" marB="0"/>
                </a:tc>
                <a:extLst>
                  <a:ext uri="{0D108BD9-81ED-4DB2-BD59-A6C34878D82A}">
                    <a16:rowId xmlns:a16="http://schemas.microsoft.com/office/drawing/2014/main" val="3808472883"/>
                  </a:ext>
                </a:extLst>
              </a:tr>
            </a:tbl>
          </a:graphicData>
        </a:graphic>
      </p:graphicFrame>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2" name="Graphic 11" descr="Checkmark">
            <a:extLst>
              <a:ext uri="{FF2B5EF4-FFF2-40B4-BE49-F238E27FC236}">
                <a16:creationId xmlns:a16="http://schemas.microsoft.com/office/drawing/2014/main" id="{5B1B5F83-E100-418F-BAF8-418C61FE1A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1179" y="4649660"/>
            <a:ext cx="158128" cy="307660"/>
          </a:xfrm>
          <a:prstGeom prst="rect">
            <a:avLst/>
          </a:prstGeom>
        </p:spPr>
      </p:pic>
    </p:spTree>
    <p:extLst>
      <p:ext uri="{BB962C8B-B14F-4D97-AF65-F5344CB8AC3E}">
        <p14:creationId xmlns:p14="http://schemas.microsoft.com/office/powerpoint/2010/main" val="188894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F2CFE-83C7-4EA4-A862-584D5C9D44C4}"/>
              </a:ext>
            </a:extLst>
          </p:cNvPr>
          <p:cNvSpPr>
            <a:spLocks noGrp="1"/>
          </p:cNvSpPr>
          <p:nvPr>
            <p:ph type="title"/>
          </p:nvPr>
        </p:nvSpPr>
        <p:spPr>
          <a:xfrm>
            <a:off x="2293257" y="1118718"/>
            <a:ext cx="9753600" cy="1987336"/>
          </a:xfrm>
        </p:spPr>
        <p:txBody>
          <a:bodyPr>
            <a:normAutofit/>
          </a:bodyPr>
          <a:lstStyle/>
          <a:p>
            <a:r>
              <a:rPr lang="en-US" sz="4800" dirty="0"/>
              <a:t>1% Cap on AA-AAAS Participation</a:t>
            </a:r>
          </a:p>
        </p:txBody>
      </p:sp>
    </p:spTree>
    <p:extLst>
      <p:ext uri="{BB962C8B-B14F-4D97-AF65-F5344CB8AC3E}">
        <p14:creationId xmlns:p14="http://schemas.microsoft.com/office/powerpoint/2010/main" val="610555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828" y="136524"/>
            <a:ext cx="11104774" cy="1115227"/>
          </a:xfrm>
        </p:spPr>
        <p:txBody>
          <a:bodyPr>
            <a:noAutofit/>
          </a:bodyPr>
          <a:lstStyle/>
          <a:p>
            <a:r>
              <a:rPr lang="en-US" sz="2400" dirty="0"/>
              <a:t>Does the student require specialized supports to access and participate in the grade-level GSE that require modifications based on the student’s Present Levels of Academic Achievement and Functional Performance?</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40</a:t>
            </a:fld>
            <a:endParaRPr lang="en-US" dirty="0"/>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4" name="Content Placeholder 13">
            <a:extLst>
              <a:ext uri="{FF2B5EF4-FFF2-40B4-BE49-F238E27FC236}">
                <a16:creationId xmlns:a16="http://schemas.microsoft.com/office/drawing/2014/main" id="{60BCA502-40DC-4380-8306-8B6B4B7E5A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8840" y="1573853"/>
            <a:ext cx="7416005" cy="4569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2A4F902E-5687-4869-BF51-A3770E036ADD}"/>
              </a:ext>
            </a:extLst>
          </p:cNvPr>
          <p:cNvSpPr txBox="1"/>
          <p:nvPr/>
        </p:nvSpPr>
        <p:spPr>
          <a:xfrm>
            <a:off x="3849951" y="1917714"/>
            <a:ext cx="2130641" cy="261610"/>
          </a:xfrm>
          <a:prstGeom prst="rect">
            <a:avLst/>
          </a:prstGeom>
          <a:noFill/>
        </p:spPr>
        <p:txBody>
          <a:bodyPr wrap="square" rtlCol="0">
            <a:spAutoFit/>
          </a:bodyPr>
          <a:lstStyle/>
          <a:p>
            <a:r>
              <a:rPr lang="en-US" sz="1100" b="1" dirty="0">
                <a:highlight>
                  <a:srgbClr val="FFFF00"/>
                </a:highlight>
              </a:rPr>
              <a:t>Mateo</a:t>
            </a:r>
          </a:p>
        </p:txBody>
      </p:sp>
      <p:sp>
        <p:nvSpPr>
          <p:cNvPr id="16" name="TextBox 15">
            <a:extLst>
              <a:ext uri="{FF2B5EF4-FFF2-40B4-BE49-F238E27FC236}">
                <a16:creationId xmlns:a16="http://schemas.microsoft.com/office/drawing/2014/main" id="{0C0D2518-522A-46A3-A1FA-97B8F994133A}"/>
              </a:ext>
            </a:extLst>
          </p:cNvPr>
          <p:cNvSpPr txBox="1"/>
          <p:nvPr/>
        </p:nvSpPr>
        <p:spPr>
          <a:xfrm>
            <a:off x="6903869" y="1917714"/>
            <a:ext cx="1624613" cy="253916"/>
          </a:xfrm>
          <a:prstGeom prst="rect">
            <a:avLst/>
          </a:prstGeom>
          <a:noFill/>
        </p:spPr>
        <p:txBody>
          <a:bodyPr wrap="square" rtlCol="0">
            <a:spAutoFit/>
          </a:bodyPr>
          <a:lstStyle/>
          <a:p>
            <a:r>
              <a:rPr lang="en-US" sz="1050" b="1" dirty="0">
                <a:highlight>
                  <a:srgbClr val="FFFF00"/>
                </a:highlight>
              </a:rPr>
              <a:t>4th  Grade</a:t>
            </a:r>
          </a:p>
        </p:txBody>
      </p:sp>
      <p:sp>
        <p:nvSpPr>
          <p:cNvPr id="19" name="TextBox 18">
            <a:extLst>
              <a:ext uri="{FF2B5EF4-FFF2-40B4-BE49-F238E27FC236}">
                <a16:creationId xmlns:a16="http://schemas.microsoft.com/office/drawing/2014/main" id="{32228E0D-448F-44A1-8BC0-4DECC0EA03EC}"/>
              </a:ext>
            </a:extLst>
          </p:cNvPr>
          <p:cNvSpPr txBox="1"/>
          <p:nvPr/>
        </p:nvSpPr>
        <p:spPr>
          <a:xfrm>
            <a:off x="7356630" y="2565647"/>
            <a:ext cx="1322773" cy="369332"/>
          </a:xfrm>
          <a:prstGeom prst="rect">
            <a:avLst/>
          </a:prstGeom>
          <a:noFill/>
        </p:spPr>
        <p:txBody>
          <a:bodyPr wrap="square" rtlCol="0">
            <a:spAutoFit/>
          </a:bodyPr>
          <a:lstStyle/>
          <a:p>
            <a:endParaRPr lang="en-US" dirty="0"/>
          </a:p>
        </p:txBody>
      </p:sp>
      <p:graphicFrame>
        <p:nvGraphicFramePr>
          <p:cNvPr id="23" name="Table 22">
            <a:extLst>
              <a:ext uri="{FF2B5EF4-FFF2-40B4-BE49-F238E27FC236}">
                <a16:creationId xmlns:a16="http://schemas.microsoft.com/office/drawing/2014/main" id="{E9CCED24-B92F-4851-B1E6-53501D23847E}"/>
              </a:ext>
            </a:extLst>
          </p:cNvPr>
          <p:cNvGraphicFramePr>
            <a:graphicFrameLocks noGrp="1"/>
          </p:cNvGraphicFramePr>
          <p:nvPr>
            <p:extLst>
              <p:ext uri="{D42A27DB-BD31-4B8C-83A1-F6EECF244321}">
                <p14:modId xmlns:p14="http://schemas.microsoft.com/office/powerpoint/2010/main" val="1177978340"/>
              </p:ext>
            </p:extLst>
          </p:nvPr>
        </p:nvGraphicFramePr>
        <p:xfrm>
          <a:off x="6992646" y="2179324"/>
          <a:ext cx="2262199" cy="3542983"/>
        </p:xfrm>
        <a:graphic>
          <a:graphicData uri="http://schemas.openxmlformats.org/drawingml/2006/table">
            <a:tbl>
              <a:tblPr bandRow="1">
                <a:tableStyleId>{5C22544A-7EE6-4342-B048-85BDC9FD1C3A}</a:tableStyleId>
              </a:tblPr>
              <a:tblGrid>
                <a:gridCol w="2262199">
                  <a:extLst>
                    <a:ext uri="{9D8B030D-6E8A-4147-A177-3AD203B41FA5}">
                      <a16:colId xmlns:a16="http://schemas.microsoft.com/office/drawing/2014/main" val="1717167124"/>
                    </a:ext>
                  </a:extLst>
                </a:gridCol>
              </a:tblGrid>
              <a:tr h="2581212">
                <a:tc>
                  <a:txBody>
                    <a:bodyPr/>
                    <a:lstStyle/>
                    <a:p>
                      <a:pPr marL="0" marR="0" lvl="0" indent="0">
                        <a:lnSpc>
                          <a:spcPct val="107000"/>
                        </a:lnSpc>
                        <a:spcBef>
                          <a:spcPts val="0"/>
                        </a:spcBef>
                        <a:spcAft>
                          <a:spcPts val="0"/>
                        </a:spcAft>
                        <a:buFont typeface="Arial" panose="020B0604020202020204" pitchFamily="34" charset="0"/>
                        <a:buNone/>
                      </a:pPr>
                      <a:r>
                        <a:rPr lang="en-US" sz="1400" b="1" u="none" kern="1200" dirty="0">
                          <a:solidFill>
                            <a:schemeClr val="dk1"/>
                          </a:solidFill>
                          <a:effectLst/>
                          <a:latin typeface="+mn-lt"/>
                          <a:ea typeface="+mn-ea"/>
                          <a:cs typeface="+mn-cs"/>
                        </a:rPr>
                        <a:t>3.</a:t>
                      </a:r>
                      <a:r>
                        <a:rPr lang="en-US" sz="1800" kern="1200" dirty="0">
                          <a:solidFill>
                            <a:schemeClr val="dk1"/>
                          </a:solidFill>
                          <a:effectLst/>
                          <a:latin typeface="+mn-lt"/>
                          <a:ea typeface="+mn-ea"/>
                          <a:cs typeface="+mn-cs"/>
                        </a:rPr>
                        <a:t> </a:t>
                      </a:r>
                    </a:p>
                    <a:p>
                      <a:pPr marL="285750" marR="0" lvl="0" indent="-285750">
                        <a:lnSpc>
                          <a:spcPct val="107000"/>
                        </a:lnSpc>
                        <a:spcBef>
                          <a:spcPts val="0"/>
                        </a:spcBef>
                        <a:spcAft>
                          <a:spcPts val="0"/>
                        </a:spcAft>
                        <a:buFont typeface="Arial" panose="020B0604020202020204" pitchFamily="34" charset="0"/>
                        <a:buChar char="•"/>
                      </a:pPr>
                      <a:r>
                        <a:rPr lang="en-US" sz="1800" u="none" strike="noStrike" dirty="0">
                          <a:effectLst/>
                        </a:rPr>
                        <a:t>Speech/Language</a:t>
                      </a:r>
                      <a:endParaRPr lang="en-US" sz="1600" u="none" strike="noStrike" dirty="0">
                        <a:effectLst/>
                      </a:endParaRPr>
                    </a:p>
                    <a:p>
                      <a:pPr marL="0" indent="0" algn="l">
                        <a:buFont typeface="Arial" panose="020B0604020202020204" pitchFamily="34" charset="0"/>
                        <a:buNone/>
                      </a:pPr>
                      <a:r>
                        <a:rPr lang="en-US" sz="1800" kern="1200" dirty="0">
                          <a:solidFill>
                            <a:schemeClr val="dk1"/>
                          </a:solidFill>
                          <a:effectLst/>
                          <a:latin typeface="+mn-lt"/>
                          <a:ea typeface="+mn-ea"/>
                          <a:cs typeface="+mn-cs"/>
                        </a:rPr>
                        <a:t>     OT in school and   privately</a:t>
                      </a:r>
                    </a:p>
                    <a:p>
                      <a:pPr marL="285750" indent="-285750">
                        <a:buFont typeface="Arial" panose="020B0604020202020204" pitchFamily="34" charset="0"/>
                        <a:buChar char="•"/>
                      </a:pPr>
                      <a:endParaRPr lang="en-US"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Specifically Designed Instruction across all settings</a:t>
                      </a:r>
                      <a:endParaRPr lang="en-US" sz="1600" kern="1200" dirty="0">
                        <a:solidFill>
                          <a:schemeClr val="dk1"/>
                        </a:solidFill>
                        <a:effectLst/>
                        <a:latin typeface="+mn-lt"/>
                        <a:ea typeface="+mn-ea"/>
                        <a:cs typeface="+mn-cs"/>
                      </a:endParaRPr>
                    </a:p>
                    <a:p>
                      <a:pPr marL="0" marR="0" lvl="0" indent="0">
                        <a:lnSpc>
                          <a:spcPct val="107000"/>
                        </a:lnSpc>
                        <a:spcBef>
                          <a:spcPts val="0"/>
                        </a:spcBef>
                        <a:spcAft>
                          <a:spcPts val="0"/>
                        </a:spcAft>
                        <a:buFont typeface="Arial" panose="020B0604020202020204" pitchFamily="34" charset="0"/>
                        <a:buNone/>
                      </a:pPr>
                      <a:endParaRPr lang="en-US" sz="1600" b="1" u="sng" kern="1200" dirty="0">
                        <a:solidFill>
                          <a:schemeClr val="dk1"/>
                        </a:solidFill>
                        <a:effectLst/>
                        <a:latin typeface="+mn-lt"/>
                        <a:ea typeface="+mn-ea"/>
                        <a:cs typeface="+mn-cs"/>
                      </a:endParaRPr>
                    </a:p>
                    <a:p>
                      <a:pPr marL="0" marR="0" lvl="0" indent="0">
                        <a:lnSpc>
                          <a:spcPct val="107000"/>
                        </a:lnSpc>
                        <a:spcBef>
                          <a:spcPts val="0"/>
                        </a:spcBef>
                        <a:spcAft>
                          <a:spcPts val="0"/>
                        </a:spcAft>
                        <a:buFont typeface="Arial" panose="020B0604020202020204" pitchFamily="34" charset="0"/>
                        <a:buNone/>
                      </a:pPr>
                      <a:endParaRPr lang="en-US" sz="1400" u="sng"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Arial" panose="020B0604020202020204" pitchFamily="34" charset="0"/>
                        <a:buChar char="●"/>
                      </a:pPr>
                      <a:endParaRPr lang="en-US" sz="12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txBody>
                  <a:tcPr marL="68580" marR="68580" marT="0" marB="0"/>
                </a:tc>
                <a:extLst>
                  <a:ext uri="{0D108BD9-81ED-4DB2-BD59-A6C34878D82A}">
                    <a16:rowId xmlns:a16="http://schemas.microsoft.com/office/drawing/2014/main" val="1758502729"/>
                  </a:ext>
                </a:extLst>
              </a:tr>
            </a:tbl>
          </a:graphicData>
        </a:graphic>
      </p:graphicFrame>
      <p:pic>
        <p:nvPicPr>
          <p:cNvPr id="18" name="Graphic 17" descr="Checkmark">
            <a:extLst>
              <a:ext uri="{FF2B5EF4-FFF2-40B4-BE49-F238E27FC236}">
                <a16:creationId xmlns:a16="http://schemas.microsoft.com/office/drawing/2014/main" id="{57E49484-9134-424C-8D79-1BF33A174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3898" y="2502646"/>
            <a:ext cx="487223" cy="495334"/>
          </a:xfrm>
          <a:prstGeom prst="rect">
            <a:avLst/>
          </a:prstGeom>
        </p:spPr>
      </p:pic>
    </p:spTree>
    <p:extLst>
      <p:ext uri="{BB962C8B-B14F-4D97-AF65-F5344CB8AC3E}">
        <p14:creationId xmlns:p14="http://schemas.microsoft.com/office/powerpoint/2010/main" val="2010829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06" y="136525"/>
            <a:ext cx="11151909" cy="1115227"/>
          </a:xfrm>
        </p:spPr>
        <p:txBody>
          <a:bodyPr>
            <a:noAutofit/>
          </a:bodyPr>
          <a:lstStyle/>
          <a:p>
            <a:r>
              <a:rPr lang="en-US" sz="3200" dirty="0"/>
              <a:t>Does the student require specialized supports to demonstrate age appropriate adaptive behavior? </a:t>
            </a:r>
          </a:p>
        </p:txBody>
      </p:sp>
      <p:sp>
        <p:nvSpPr>
          <p:cNvPr id="4" name="Slide Number Placeholder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41</a:t>
            </a:fld>
            <a:endParaRPr lang="en-US" dirty="0"/>
          </a:p>
        </p:txBody>
      </p:sp>
      <p:sp>
        <p:nvSpPr>
          <p:cNvPr id="5" name="TextBox 4">
            <a:extLst>
              <a:ext uri="{FF2B5EF4-FFF2-40B4-BE49-F238E27FC236}">
                <a16:creationId xmlns:a16="http://schemas.microsoft.com/office/drawing/2014/main" id="{DEC834AB-2D92-437C-A6BB-70FC5C4E8B08}"/>
              </a:ext>
            </a:extLst>
          </p:cNvPr>
          <p:cNvSpPr txBox="1"/>
          <p:nvPr/>
        </p:nvSpPr>
        <p:spPr>
          <a:xfrm>
            <a:off x="6388964" y="32132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A5CBB269-2B76-45C6-B1DE-E29E4FB2F171}"/>
              </a:ext>
            </a:extLst>
          </p:cNvPr>
          <p:cNvSpPr txBox="1"/>
          <p:nvPr/>
        </p:nvSpPr>
        <p:spPr>
          <a:xfrm>
            <a:off x="6903868" y="3582591"/>
            <a:ext cx="187185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29510CE7-8982-4487-8499-4E59FCCE53AF}"/>
              </a:ext>
            </a:extLst>
          </p:cNvPr>
          <p:cNvSpPr txBox="1"/>
          <p:nvPr/>
        </p:nvSpPr>
        <p:spPr>
          <a:xfrm>
            <a:off x="2447278" y="3429000"/>
            <a:ext cx="1819922" cy="369332"/>
          </a:xfrm>
          <a:prstGeom prst="rect">
            <a:avLst/>
          </a:prstGeom>
          <a:noFill/>
        </p:spPr>
        <p:txBody>
          <a:bodyPr wrap="square" rtlCol="0">
            <a:spAutoFit/>
          </a:bodyPr>
          <a:lstStyle/>
          <a:p>
            <a:endParaRPr lang="en-US" dirty="0">
              <a:highlight>
                <a:srgbClr val="FFFF00"/>
              </a:highlight>
            </a:endParaRPr>
          </a:p>
        </p:txBody>
      </p:sp>
      <p:sp>
        <p:nvSpPr>
          <p:cNvPr id="10" name="TextBox 9">
            <a:extLst>
              <a:ext uri="{FF2B5EF4-FFF2-40B4-BE49-F238E27FC236}">
                <a16:creationId xmlns:a16="http://schemas.microsoft.com/office/drawing/2014/main" id="{6266685C-EA43-4B29-9B9C-BF5539080505}"/>
              </a:ext>
            </a:extLst>
          </p:cNvPr>
          <p:cNvSpPr txBox="1"/>
          <p:nvPr/>
        </p:nvSpPr>
        <p:spPr>
          <a:xfrm>
            <a:off x="2278603" y="3429000"/>
            <a:ext cx="2130641" cy="369332"/>
          </a:xfrm>
          <a:prstGeom prst="rect">
            <a:avLst/>
          </a:prstGeom>
          <a:noFill/>
        </p:spPr>
        <p:txBody>
          <a:bodyPr wrap="square" rtlCol="0">
            <a:spAutoFit/>
          </a:bodyPr>
          <a:lstStyle/>
          <a:p>
            <a:endParaRPr lang="en-US" dirty="0"/>
          </a:p>
        </p:txBody>
      </p:sp>
      <p:pic>
        <p:nvPicPr>
          <p:cNvPr id="14" name="Content Placeholder 13">
            <a:extLst>
              <a:ext uri="{FF2B5EF4-FFF2-40B4-BE49-F238E27FC236}">
                <a16:creationId xmlns:a16="http://schemas.microsoft.com/office/drawing/2014/main" id="{60BCA502-40DC-4380-8306-8B6B4B7E5A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8840" y="1573853"/>
            <a:ext cx="7416005" cy="4569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2A4F902E-5687-4869-BF51-A3770E036ADD}"/>
              </a:ext>
            </a:extLst>
          </p:cNvPr>
          <p:cNvSpPr txBox="1"/>
          <p:nvPr/>
        </p:nvSpPr>
        <p:spPr>
          <a:xfrm>
            <a:off x="3774052" y="1917714"/>
            <a:ext cx="2130641" cy="261610"/>
          </a:xfrm>
          <a:prstGeom prst="rect">
            <a:avLst/>
          </a:prstGeom>
          <a:noFill/>
        </p:spPr>
        <p:txBody>
          <a:bodyPr wrap="square" rtlCol="0">
            <a:spAutoFit/>
          </a:bodyPr>
          <a:lstStyle/>
          <a:p>
            <a:r>
              <a:rPr lang="en-US" sz="1100" b="1" dirty="0">
                <a:highlight>
                  <a:srgbClr val="FFFF00"/>
                </a:highlight>
              </a:rPr>
              <a:t>Mateo</a:t>
            </a:r>
          </a:p>
        </p:txBody>
      </p:sp>
      <p:sp>
        <p:nvSpPr>
          <p:cNvPr id="16" name="TextBox 15">
            <a:extLst>
              <a:ext uri="{FF2B5EF4-FFF2-40B4-BE49-F238E27FC236}">
                <a16:creationId xmlns:a16="http://schemas.microsoft.com/office/drawing/2014/main" id="{0C0D2518-522A-46A3-A1FA-97B8F994133A}"/>
              </a:ext>
            </a:extLst>
          </p:cNvPr>
          <p:cNvSpPr txBox="1"/>
          <p:nvPr/>
        </p:nvSpPr>
        <p:spPr>
          <a:xfrm>
            <a:off x="6903869" y="1917714"/>
            <a:ext cx="1624613" cy="253916"/>
          </a:xfrm>
          <a:prstGeom prst="rect">
            <a:avLst/>
          </a:prstGeom>
          <a:noFill/>
        </p:spPr>
        <p:txBody>
          <a:bodyPr wrap="square" rtlCol="0">
            <a:spAutoFit/>
          </a:bodyPr>
          <a:lstStyle/>
          <a:p>
            <a:r>
              <a:rPr lang="en-US" sz="1050" b="1" dirty="0">
                <a:highlight>
                  <a:srgbClr val="FFFF00"/>
                </a:highlight>
              </a:rPr>
              <a:t>4th  Grade</a:t>
            </a:r>
          </a:p>
        </p:txBody>
      </p:sp>
      <p:sp>
        <p:nvSpPr>
          <p:cNvPr id="19" name="TextBox 18">
            <a:extLst>
              <a:ext uri="{FF2B5EF4-FFF2-40B4-BE49-F238E27FC236}">
                <a16:creationId xmlns:a16="http://schemas.microsoft.com/office/drawing/2014/main" id="{32228E0D-448F-44A1-8BC0-4DECC0EA03EC}"/>
              </a:ext>
            </a:extLst>
          </p:cNvPr>
          <p:cNvSpPr txBox="1"/>
          <p:nvPr/>
        </p:nvSpPr>
        <p:spPr>
          <a:xfrm>
            <a:off x="7356630" y="2565647"/>
            <a:ext cx="1322773" cy="369332"/>
          </a:xfrm>
          <a:prstGeom prst="rect">
            <a:avLst/>
          </a:prstGeom>
          <a:noFill/>
        </p:spPr>
        <p:txBody>
          <a:bodyPr wrap="square" rtlCol="0">
            <a:spAutoFit/>
          </a:bodyPr>
          <a:lstStyle/>
          <a:p>
            <a:endParaRPr lang="en-US" dirty="0"/>
          </a:p>
        </p:txBody>
      </p:sp>
      <p:graphicFrame>
        <p:nvGraphicFramePr>
          <p:cNvPr id="23" name="Table 22">
            <a:extLst>
              <a:ext uri="{FF2B5EF4-FFF2-40B4-BE49-F238E27FC236}">
                <a16:creationId xmlns:a16="http://schemas.microsoft.com/office/drawing/2014/main" id="{E9CCED24-B92F-4851-B1E6-53501D23847E}"/>
              </a:ext>
            </a:extLst>
          </p:cNvPr>
          <p:cNvGraphicFramePr>
            <a:graphicFrameLocks noGrp="1"/>
          </p:cNvGraphicFramePr>
          <p:nvPr>
            <p:extLst>
              <p:ext uri="{D42A27DB-BD31-4B8C-83A1-F6EECF244321}">
                <p14:modId xmlns:p14="http://schemas.microsoft.com/office/powerpoint/2010/main" val="4146563752"/>
              </p:ext>
            </p:extLst>
          </p:nvPr>
        </p:nvGraphicFramePr>
        <p:xfrm>
          <a:off x="6986016" y="2179326"/>
          <a:ext cx="2268829" cy="4782306"/>
        </p:xfrm>
        <a:graphic>
          <a:graphicData uri="http://schemas.openxmlformats.org/drawingml/2006/table">
            <a:tbl>
              <a:tblPr bandRow="1">
                <a:tableStyleId>{5C22544A-7EE6-4342-B048-85BDC9FD1C3A}</a:tableStyleId>
              </a:tblPr>
              <a:tblGrid>
                <a:gridCol w="2268829">
                  <a:extLst>
                    <a:ext uri="{9D8B030D-6E8A-4147-A177-3AD203B41FA5}">
                      <a16:colId xmlns:a16="http://schemas.microsoft.com/office/drawing/2014/main" val="1717167124"/>
                    </a:ext>
                  </a:extLst>
                </a:gridCol>
              </a:tblGrid>
              <a:tr h="4782306">
                <a:tc>
                  <a:txBody>
                    <a:bodyPr/>
                    <a:lstStyle/>
                    <a:p>
                      <a:pPr marL="0" marR="0" lvl="0" indent="0">
                        <a:lnSpc>
                          <a:spcPct val="107000"/>
                        </a:lnSpc>
                        <a:spcBef>
                          <a:spcPts val="0"/>
                        </a:spcBef>
                        <a:spcAft>
                          <a:spcPts val="0"/>
                        </a:spcAft>
                        <a:buFont typeface="Arial" panose="020B0604020202020204" pitchFamily="34" charset="0"/>
                        <a:buNone/>
                      </a:pPr>
                      <a:r>
                        <a:rPr lang="en-US" sz="1400" b="1" u="none" kern="1200" dirty="0">
                          <a:solidFill>
                            <a:schemeClr val="dk1"/>
                          </a:solidFill>
                          <a:effectLst/>
                          <a:latin typeface="+mn-lt"/>
                          <a:ea typeface="+mn-ea"/>
                          <a:cs typeface="+mn-cs"/>
                        </a:rPr>
                        <a:t>4.</a:t>
                      </a:r>
                      <a:r>
                        <a:rPr lang="en-US" sz="1800" kern="1200" dirty="0">
                          <a:solidFill>
                            <a:schemeClr val="dk1"/>
                          </a:solidFill>
                          <a:effectLst/>
                          <a:latin typeface="+mn-lt"/>
                          <a:ea typeface="+mn-ea"/>
                          <a:cs typeface="+mn-cs"/>
                        </a:rPr>
                        <a:t> </a:t>
                      </a:r>
                      <a:r>
                        <a:rPr lang="en-US" sz="1600" u="none" strike="noStrike" dirty="0">
                          <a:effectLst/>
                        </a:rPr>
                        <a:t>Likes Barney, Thomas the Tank Engine, Wiggles, etc.</a:t>
                      </a:r>
                    </a:p>
                    <a:p>
                      <a:pPr lvl="0"/>
                      <a:r>
                        <a:rPr lang="en-US" sz="1600" u="none" strike="noStrike" dirty="0">
                          <a:effectLst/>
                        </a:rPr>
                        <a:t>Often will lay on floor, screaming, throwing objects when non-preferred activity is presented or when there are loud noises</a:t>
                      </a:r>
                    </a:p>
                    <a:p>
                      <a:pPr lvl="0"/>
                      <a:r>
                        <a:rPr lang="en-US" sz="1600" u="none" strike="noStrike" dirty="0">
                          <a:effectLst/>
                        </a:rPr>
                        <a:t>Restrained at times</a:t>
                      </a:r>
                      <a:br>
                        <a:rPr lang="en-US" sz="1600" u="none" strike="noStrike" dirty="0">
                          <a:effectLst/>
                        </a:rPr>
                      </a:br>
                      <a:r>
                        <a:rPr lang="en-US" sz="1600" u="none" strike="noStrike" dirty="0">
                          <a:effectLst/>
                        </a:rPr>
                        <a:t>Often needs sensory input to “cool down” when frustrated</a:t>
                      </a:r>
                    </a:p>
                    <a:p>
                      <a:r>
                        <a:rPr lang="en-US" sz="1600" kern="1200" dirty="0">
                          <a:solidFill>
                            <a:schemeClr val="dk1"/>
                          </a:solidFill>
                          <a:effectLst/>
                          <a:latin typeface="+mn-lt"/>
                          <a:ea typeface="+mn-ea"/>
                          <a:cs typeface="+mn-cs"/>
                        </a:rPr>
                        <a:t>iPad is a positive reinforcer  </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motivated with edibles </a:t>
                      </a:r>
                      <a:endParaRPr lang="en-US" sz="1600" b="1" u="sng" kern="1200" dirty="0">
                        <a:solidFill>
                          <a:schemeClr val="dk1"/>
                        </a:solidFill>
                        <a:effectLst/>
                        <a:latin typeface="+mn-lt"/>
                        <a:ea typeface="+mn-ea"/>
                        <a:cs typeface="+mn-cs"/>
                      </a:endParaRPr>
                    </a:p>
                    <a:p>
                      <a:pPr marL="0" marR="0" lvl="0" indent="0">
                        <a:lnSpc>
                          <a:spcPct val="107000"/>
                        </a:lnSpc>
                        <a:spcBef>
                          <a:spcPts val="0"/>
                        </a:spcBef>
                        <a:spcAft>
                          <a:spcPts val="0"/>
                        </a:spcAft>
                        <a:buFont typeface="Arial" panose="020B0604020202020204" pitchFamily="34" charset="0"/>
                        <a:buNone/>
                      </a:pPr>
                      <a:endParaRPr lang="en-US" sz="1400" u="sng"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Arial" panose="020B0604020202020204" pitchFamily="34" charset="0"/>
                        <a:buChar char="●"/>
                      </a:pPr>
                      <a:endParaRPr lang="en-US" sz="12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p>
                      <a:pPr marL="0" marR="0" lvl="0" indent="0">
                        <a:lnSpc>
                          <a:spcPct val="107000"/>
                        </a:lnSpc>
                        <a:spcBef>
                          <a:spcPts val="0"/>
                        </a:spcBef>
                        <a:spcAft>
                          <a:spcPts val="0"/>
                        </a:spcAft>
                        <a:buFont typeface="Arial" panose="020B0604020202020204" pitchFamily="34" charset="0"/>
                        <a:buNone/>
                      </a:pPr>
                      <a:endParaRPr lang="en-US" sz="1100" u="none" strike="noStrike" dirty="0">
                        <a:effectLst/>
                      </a:endParaRPr>
                    </a:p>
                  </a:txBody>
                  <a:tcPr marL="68580" marR="68580" marT="0" marB="0"/>
                </a:tc>
                <a:extLst>
                  <a:ext uri="{0D108BD9-81ED-4DB2-BD59-A6C34878D82A}">
                    <a16:rowId xmlns:a16="http://schemas.microsoft.com/office/drawing/2014/main" val="1758502729"/>
                  </a:ext>
                </a:extLst>
              </a:tr>
            </a:tbl>
          </a:graphicData>
        </a:graphic>
      </p:graphicFrame>
      <p:pic>
        <p:nvPicPr>
          <p:cNvPr id="18" name="Graphic 17" descr="Checkmark">
            <a:extLst>
              <a:ext uri="{FF2B5EF4-FFF2-40B4-BE49-F238E27FC236}">
                <a16:creationId xmlns:a16="http://schemas.microsoft.com/office/drawing/2014/main" id="{885C4010-1A9E-4B98-AD16-FD74B7A148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6207" y="3798333"/>
            <a:ext cx="251632" cy="489583"/>
          </a:xfrm>
          <a:prstGeom prst="rect">
            <a:avLst/>
          </a:prstGeom>
        </p:spPr>
      </p:pic>
    </p:spTree>
    <p:extLst>
      <p:ext uri="{BB962C8B-B14F-4D97-AF65-F5344CB8AC3E}">
        <p14:creationId xmlns:p14="http://schemas.microsoft.com/office/powerpoint/2010/main" val="3915200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65129"/>
            <a:ext cx="9144000" cy="5910607"/>
          </a:xfrm>
        </p:spPr>
        <p:txBody>
          <a:bodyPr>
            <a:normAutofit/>
          </a:bodyPr>
          <a:lstStyle/>
          <a:p>
            <a:pPr marL="0" indent="0" algn="ctr">
              <a:buNone/>
            </a:pPr>
            <a:r>
              <a:rPr lang="en-US" sz="5400" b="1" dirty="0"/>
              <a:t>Did your group determine that </a:t>
            </a:r>
            <a:r>
              <a:rPr lang="en-US" sz="5400" b="1" dirty="0">
                <a:solidFill>
                  <a:schemeClr val="accent5"/>
                </a:solidFill>
              </a:rPr>
              <a:t>Mateo</a:t>
            </a:r>
            <a:endParaRPr lang="en-US" sz="5400" b="1" dirty="0"/>
          </a:p>
          <a:p>
            <a:pPr marL="0" lvl="0" indent="0" algn="ctr">
              <a:buNone/>
            </a:pPr>
            <a:r>
              <a:rPr lang="en-US" sz="5400" b="1" dirty="0"/>
              <a:t> was eligible for GAA 2.0? </a:t>
            </a:r>
          </a:p>
          <a:p>
            <a:pPr marL="0" lvl="0" indent="0" algn="ctr">
              <a:buNone/>
            </a:pPr>
            <a:endParaRPr lang="en-US" sz="5400" b="1" dirty="0"/>
          </a:p>
          <a:p>
            <a:pPr marL="0" lvl="0" indent="0" algn="ctr">
              <a:buNone/>
            </a:pPr>
            <a:r>
              <a:rPr lang="en-US" sz="5400" b="1" dirty="0"/>
              <a:t>Yes or No?</a:t>
            </a:r>
          </a:p>
          <a:p>
            <a:pPr marL="0" indent="0" algn="ctr">
              <a:buNone/>
            </a:pPr>
            <a:endParaRPr lang="en-US" sz="2400" dirty="0"/>
          </a:p>
          <a:p>
            <a:pPr marL="0" indent="0" algn="ctr">
              <a:buNone/>
            </a:pPr>
            <a:endParaRPr lang="en-US" sz="4400" b="1" dirty="0">
              <a:solidFill>
                <a:schemeClr val="accent5"/>
              </a:solidFill>
              <a:latin typeface="Arial Rounded MT Bold" panose="020F070403050403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372085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962" y="136524"/>
            <a:ext cx="9567665" cy="7043595"/>
          </a:xfrm>
        </p:spPr>
        <p:txBody>
          <a:bodyPr>
            <a:normAutofit/>
          </a:bodyPr>
          <a:lstStyle/>
          <a:p>
            <a:pPr marL="0" lvl="0" indent="0">
              <a:buNone/>
            </a:pPr>
            <a:r>
              <a:rPr lang="en-US" sz="4000" b="1" dirty="0">
                <a:solidFill>
                  <a:schemeClr val="accent5"/>
                </a:solidFill>
              </a:rPr>
              <a:t>Mateo</a:t>
            </a:r>
            <a:r>
              <a:rPr lang="en-US" sz="4000" dirty="0">
                <a:solidFill>
                  <a:schemeClr val="accent5"/>
                </a:solidFill>
              </a:rPr>
              <a:t> </a:t>
            </a:r>
            <a:r>
              <a:rPr lang="en-US" sz="4000" b="1" u="sng" dirty="0">
                <a:solidFill>
                  <a:schemeClr val="accent5"/>
                </a:solidFill>
              </a:rPr>
              <a:t>is</a:t>
            </a:r>
            <a:r>
              <a:rPr lang="en-US" sz="4000" b="1" dirty="0">
                <a:solidFill>
                  <a:schemeClr val="accent5"/>
                </a:solidFill>
              </a:rPr>
              <a:t> eligible for the GAA 2.0</a:t>
            </a:r>
            <a:endParaRPr lang="en-US" sz="4000" b="1" dirty="0"/>
          </a:p>
          <a:p>
            <a:pPr marL="0" indent="0" algn="ctr">
              <a:buNone/>
            </a:pPr>
            <a:endParaRPr lang="en-US" sz="2400" dirty="0"/>
          </a:p>
          <a:p>
            <a:pPr marL="0" indent="0" algn="ctr">
              <a:buNone/>
            </a:pPr>
            <a:endParaRPr lang="en-US" sz="4400" b="1" dirty="0">
              <a:solidFill>
                <a:schemeClr val="accent5"/>
              </a:solidFill>
              <a:latin typeface="Arial Rounded MT Bold" panose="020F0704030504030204" pitchFamily="34" charset="0"/>
            </a:endParaRPr>
          </a:p>
          <a:p>
            <a:pPr marL="0" indent="0" algn="ctr">
              <a:buNone/>
            </a:pPr>
            <a:endParaRPr lang="en-US" sz="4400" b="1" dirty="0">
              <a:solidFill>
                <a:schemeClr val="accent5"/>
              </a:solidFill>
              <a:latin typeface="Arial Rounded MT Bold" panose="020F0704030504030204" pitchFamily="34" charset="0"/>
            </a:endParaRPr>
          </a:p>
          <a:p>
            <a:pPr marL="0" indent="0" algn="ctr">
              <a:buNone/>
            </a:pPr>
            <a:r>
              <a:rPr lang="en-US" sz="2800" dirty="0">
                <a:solidFill>
                  <a:srgbClr val="FF0000"/>
                </a:solidFill>
                <a:latin typeface="Arial Rounded MT Bold" panose="020F0704030504030204" pitchFamily="34" charset="0"/>
              </a:rPr>
              <a:t>* The reasons are embedded on Mateo’s eligibility criteria forms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43</a:t>
            </a:fld>
            <a:endParaRPr lang="en-US" dirty="0"/>
          </a:p>
        </p:txBody>
      </p:sp>
      <p:sp>
        <p:nvSpPr>
          <p:cNvPr id="5" name="Title 4">
            <a:extLst>
              <a:ext uri="{FF2B5EF4-FFF2-40B4-BE49-F238E27FC236}">
                <a16:creationId xmlns:a16="http://schemas.microsoft.com/office/drawing/2014/main" id="{3B9E1413-5724-49F2-9853-E6394127583C}"/>
              </a:ext>
            </a:extLst>
          </p:cNvPr>
          <p:cNvSpPr>
            <a:spLocks noGrp="1"/>
          </p:cNvSpPr>
          <p:nvPr>
            <p:ph type="title"/>
          </p:nvPr>
        </p:nvSpPr>
        <p:spPr>
          <a:xfrm>
            <a:off x="1373962" y="136524"/>
            <a:ext cx="8689161" cy="756661"/>
          </a:xfrm>
        </p:spPr>
        <p:txBody>
          <a:bodyPr/>
          <a:lstStyle/>
          <a:p>
            <a:r>
              <a:rPr lang="en-US" dirty="0">
                <a:solidFill>
                  <a:schemeClr val="accent5"/>
                </a:solidFill>
              </a:rPr>
              <a:t> </a:t>
            </a:r>
            <a:endParaRPr lang="en-US" dirty="0"/>
          </a:p>
        </p:txBody>
      </p:sp>
    </p:spTree>
    <p:extLst>
      <p:ext uri="{BB962C8B-B14F-4D97-AF65-F5344CB8AC3E}">
        <p14:creationId xmlns:p14="http://schemas.microsoft.com/office/powerpoint/2010/main" val="54278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0D065-BC1A-4C4A-A9F9-2A3A8E317B80}"/>
              </a:ext>
            </a:extLst>
          </p:cNvPr>
          <p:cNvSpPr>
            <a:spLocks noGrp="1"/>
          </p:cNvSpPr>
          <p:nvPr>
            <p:ph type="title"/>
          </p:nvPr>
        </p:nvSpPr>
        <p:spPr>
          <a:xfrm>
            <a:off x="506969" y="792371"/>
            <a:ext cx="8725037" cy="1987336"/>
          </a:xfrm>
        </p:spPr>
        <p:txBody>
          <a:bodyPr>
            <a:normAutofit fontScale="90000"/>
          </a:bodyPr>
          <a:lstStyle/>
          <a:p>
            <a:r>
              <a:rPr lang="en-US" sz="5300" dirty="0"/>
              <a:t>Activity II</a:t>
            </a:r>
            <a:br>
              <a:rPr lang="en-US" sz="4800" dirty="0"/>
            </a:br>
            <a:r>
              <a:rPr lang="en-US" sz="4800" dirty="0"/>
              <a:t> </a:t>
            </a:r>
            <a:br>
              <a:rPr lang="en-US" sz="4800" dirty="0"/>
            </a:br>
            <a:r>
              <a:rPr lang="en-US" sz="4000" dirty="0">
                <a:solidFill>
                  <a:schemeClr val="accent1"/>
                </a:solidFill>
              </a:rPr>
              <a:t>Questions for IEP teams</a:t>
            </a:r>
          </a:p>
        </p:txBody>
      </p:sp>
    </p:spTree>
    <p:extLst>
      <p:ext uri="{BB962C8B-B14F-4D97-AF65-F5344CB8AC3E}">
        <p14:creationId xmlns:p14="http://schemas.microsoft.com/office/powerpoint/2010/main" val="2118158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04FF-D917-49B3-AD23-E3BA73A560DE}"/>
              </a:ext>
            </a:extLst>
          </p:cNvPr>
          <p:cNvSpPr>
            <a:spLocks noGrp="1"/>
          </p:cNvSpPr>
          <p:nvPr>
            <p:ph type="title"/>
          </p:nvPr>
        </p:nvSpPr>
        <p:spPr>
          <a:xfrm>
            <a:off x="1172779" y="229303"/>
            <a:ext cx="10515600" cy="929099"/>
          </a:xfrm>
        </p:spPr>
        <p:txBody>
          <a:bodyPr/>
          <a:lstStyle/>
          <a:p>
            <a:br>
              <a:rPr lang="en-US" sz="4000" dirty="0">
                <a:solidFill>
                  <a:schemeClr val="accent6">
                    <a:lumMod val="75000"/>
                  </a:schemeClr>
                </a:solidFill>
              </a:rPr>
            </a:br>
            <a:r>
              <a:rPr lang="en-US" sz="4000" dirty="0">
                <a:solidFill>
                  <a:schemeClr val="accent6">
                    <a:lumMod val="75000"/>
                  </a:schemeClr>
                </a:solidFill>
              </a:rPr>
              <a:t>Directions for the Activity</a:t>
            </a:r>
            <a:br>
              <a:rPr lang="en-US" sz="4000" dirty="0">
                <a:solidFill>
                  <a:schemeClr val="accent6">
                    <a:lumMod val="75000"/>
                  </a:schemeClr>
                </a:solidFill>
              </a:rPr>
            </a:br>
            <a:r>
              <a:rPr lang="en-US" sz="4000" dirty="0"/>
              <a:t>   </a:t>
            </a:r>
          </a:p>
        </p:txBody>
      </p:sp>
      <p:sp>
        <p:nvSpPr>
          <p:cNvPr id="3" name="Content Placeholder 2">
            <a:extLst>
              <a:ext uri="{FF2B5EF4-FFF2-40B4-BE49-F238E27FC236}">
                <a16:creationId xmlns:a16="http://schemas.microsoft.com/office/drawing/2014/main" id="{3EC0B174-B76C-4865-84A9-03640AAF2470}"/>
              </a:ext>
            </a:extLst>
          </p:cNvPr>
          <p:cNvSpPr>
            <a:spLocks noGrp="1"/>
          </p:cNvSpPr>
          <p:nvPr>
            <p:ph idx="1"/>
          </p:nvPr>
        </p:nvSpPr>
        <p:spPr>
          <a:xfrm>
            <a:off x="903890" y="1250066"/>
            <a:ext cx="11246069" cy="4803893"/>
          </a:xfrm>
        </p:spPr>
        <p:txBody>
          <a:bodyPr/>
          <a:lstStyle/>
          <a:p>
            <a:pPr marL="571500" indent="-571500" algn="ctr">
              <a:buFont typeface="Wingdings" panose="05000000000000000000" pitchFamily="2" charset="2"/>
              <a:buChar char="Ø"/>
            </a:pPr>
            <a:endParaRPr lang="en-US" sz="2400" dirty="0"/>
          </a:p>
          <a:p>
            <a:pPr marL="571500" indent="-571500" algn="ctr">
              <a:buFont typeface="Wingdings" panose="05000000000000000000" pitchFamily="2" charset="2"/>
              <a:buChar char="Ø"/>
            </a:pPr>
            <a:endParaRPr lang="en-US" sz="2400" dirty="0"/>
          </a:p>
          <a:p>
            <a:pPr marL="571500" indent="-571500" algn="ctr">
              <a:buFont typeface="Wingdings" panose="05000000000000000000" pitchFamily="2" charset="2"/>
              <a:buChar char="Ø"/>
            </a:pPr>
            <a:r>
              <a:rPr lang="en-US" sz="2400" dirty="0"/>
              <a:t>Read the questions</a:t>
            </a:r>
          </a:p>
          <a:p>
            <a:pPr marL="571500" indent="-571500" algn="ctr">
              <a:buFont typeface="Wingdings" panose="05000000000000000000" pitchFamily="2" charset="2"/>
              <a:buChar char="Ø"/>
            </a:pPr>
            <a:r>
              <a:rPr lang="en-US" sz="2400" dirty="0"/>
              <a:t>Discuss the questions </a:t>
            </a:r>
          </a:p>
          <a:p>
            <a:pPr marL="571500" indent="-571500" algn="ctr">
              <a:buFont typeface="Wingdings" panose="05000000000000000000" pitchFamily="2" charset="2"/>
              <a:buChar char="Ø"/>
            </a:pPr>
            <a:r>
              <a:rPr lang="en-US" sz="2400" dirty="0"/>
              <a:t>Answer the questions</a:t>
            </a:r>
          </a:p>
          <a:p>
            <a:pPr marL="571500" indent="-571500" algn="ctr">
              <a:buFont typeface="Wingdings" panose="05000000000000000000" pitchFamily="2" charset="2"/>
              <a:buChar char="Ø"/>
            </a:pPr>
            <a:r>
              <a:rPr lang="en-US" sz="2400" dirty="0"/>
              <a:t>Select a recorder/reporter</a:t>
            </a:r>
          </a:p>
          <a:p>
            <a:pPr marL="571500" indent="-571500" algn="ctr">
              <a:buFont typeface="Wingdings" panose="05000000000000000000" pitchFamily="2" charset="2"/>
              <a:buChar char="Ø"/>
            </a:pPr>
            <a:r>
              <a:rPr lang="en-US" sz="2400" dirty="0"/>
              <a:t>Share the responses</a:t>
            </a:r>
          </a:p>
          <a:p>
            <a:pPr marL="571500" indent="-571500" algn="ctr">
              <a:buFont typeface="Wingdings" panose="05000000000000000000" pitchFamily="2" charset="2"/>
              <a:buChar char="Ø"/>
            </a:pPr>
            <a:endParaRPr lang="en-US" sz="2400" dirty="0"/>
          </a:p>
          <a:p>
            <a:pPr marL="0" indent="0" algn="ctr">
              <a:buNone/>
            </a:pPr>
            <a:r>
              <a:rPr lang="en-US" sz="4800" b="1" dirty="0">
                <a:highlight>
                  <a:srgbClr val="FFFF00"/>
                </a:highlight>
              </a:rPr>
              <a:t>* </a:t>
            </a:r>
            <a:r>
              <a:rPr lang="en-US" sz="2000" b="1" dirty="0"/>
              <a:t>Alternate Assessment aligned to Alternate Academic Achievement Standards            (AA-AAAS)</a:t>
            </a:r>
          </a:p>
          <a:p>
            <a:endParaRPr lang="en-US" dirty="0"/>
          </a:p>
        </p:txBody>
      </p:sp>
    </p:spTree>
    <p:extLst>
      <p:ext uri="{BB962C8B-B14F-4D97-AF65-F5344CB8AC3E}">
        <p14:creationId xmlns:p14="http://schemas.microsoft.com/office/powerpoint/2010/main" val="189598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0F8-49E5-47DC-9A5E-EF089BDB932F}"/>
              </a:ext>
            </a:extLst>
          </p:cNvPr>
          <p:cNvSpPr>
            <a:spLocks noGrp="1"/>
          </p:cNvSpPr>
          <p:nvPr>
            <p:ph type="title"/>
          </p:nvPr>
        </p:nvSpPr>
        <p:spPr>
          <a:xfrm>
            <a:off x="970671" y="365130"/>
            <a:ext cx="10976379" cy="943166"/>
          </a:xfrm>
          <a:ln w="28575">
            <a:solidFill>
              <a:schemeClr val="tx1"/>
            </a:solidFill>
          </a:ln>
        </p:spPr>
        <p:txBody>
          <a:bodyPr/>
          <a:lstStyle/>
          <a:p>
            <a:pPr algn="ctr"/>
            <a:r>
              <a:rPr lang="en-US" sz="5400" dirty="0">
                <a:ln w="38100">
                  <a:solidFill>
                    <a:schemeClr val="tx1"/>
                  </a:solidFill>
                </a:ln>
                <a:solidFill>
                  <a:schemeClr val="accent1"/>
                </a:solidFill>
              </a:rPr>
              <a:t>BLUE</a:t>
            </a:r>
            <a:r>
              <a:rPr lang="en-US" sz="5400" dirty="0">
                <a:ln>
                  <a:solidFill>
                    <a:schemeClr val="tx1"/>
                  </a:solidFill>
                </a:ln>
                <a:solidFill>
                  <a:schemeClr val="accent1"/>
                </a:solidFill>
              </a:rPr>
              <a:t> </a:t>
            </a:r>
            <a:r>
              <a:rPr lang="en-US" sz="5400" dirty="0">
                <a:solidFill>
                  <a:schemeClr val="tx1"/>
                </a:solidFill>
              </a:rPr>
              <a:t>GROUP</a:t>
            </a:r>
            <a:r>
              <a:rPr lang="en-US" sz="5400" dirty="0"/>
              <a:t> </a:t>
            </a:r>
            <a:r>
              <a:rPr lang="en-US" sz="5400" dirty="0">
                <a:latin typeface="Arial"/>
                <a:cs typeface="Arial"/>
              </a:rPr>
              <a:t> </a:t>
            </a:r>
            <a:endParaRPr lang="en-US" dirty="0"/>
          </a:p>
        </p:txBody>
      </p:sp>
      <p:sp>
        <p:nvSpPr>
          <p:cNvPr id="3" name="Content Placeholder 2">
            <a:extLst>
              <a:ext uri="{FF2B5EF4-FFF2-40B4-BE49-F238E27FC236}">
                <a16:creationId xmlns:a16="http://schemas.microsoft.com/office/drawing/2014/main" id="{613C4DDC-7A2F-4042-9613-E89CE0418003}"/>
              </a:ext>
            </a:extLst>
          </p:cNvPr>
          <p:cNvSpPr>
            <a:spLocks noGrp="1"/>
          </p:cNvSpPr>
          <p:nvPr>
            <p:ph sz="half" idx="1"/>
          </p:nvPr>
        </p:nvSpPr>
        <p:spPr/>
        <p:txBody>
          <a:bodyPr/>
          <a:lstStyle/>
          <a:p>
            <a:pPr marL="0" indent="0" algn="ctr">
              <a:buNone/>
            </a:pPr>
            <a:r>
              <a:rPr lang="en-US" sz="4000" b="1" u="sng" dirty="0"/>
              <a:t>A</a:t>
            </a:r>
          </a:p>
          <a:p>
            <a:pPr marL="0" indent="0">
              <a:buNone/>
            </a:pPr>
            <a:r>
              <a:rPr lang="en-US" sz="3600" b="1" dirty="0">
                <a:latin typeface="Arial"/>
                <a:cs typeface="Arial"/>
              </a:rPr>
              <a:t>What do participation rates on the AA-AAAS look like over time?</a:t>
            </a:r>
            <a:endParaRPr lang="en-US" sz="3600" dirty="0">
              <a:latin typeface="Arial"/>
              <a:cs typeface="Arial"/>
            </a:endParaRPr>
          </a:p>
          <a:p>
            <a:endParaRPr lang="en-US" dirty="0"/>
          </a:p>
        </p:txBody>
      </p:sp>
      <p:sp>
        <p:nvSpPr>
          <p:cNvPr id="4" name="Content Placeholder 3">
            <a:extLst>
              <a:ext uri="{FF2B5EF4-FFF2-40B4-BE49-F238E27FC236}">
                <a16:creationId xmlns:a16="http://schemas.microsoft.com/office/drawing/2014/main" id="{C48096C8-4A49-4E2F-A19B-477B48E28198}"/>
              </a:ext>
            </a:extLst>
          </p:cNvPr>
          <p:cNvSpPr>
            <a:spLocks noGrp="1"/>
          </p:cNvSpPr>
          <p:nvPr>
            <p:ph sz="half" idx="2"/>
          </p:nvPr>
        </p:nvSpPr>
        <p:spPr/>
        <p:txBody>
          <a:bodyPr/>
          <a:lstStyle/>
          <a:p>
            <a:pPr marL="0" indent="0" algn="ctr">
              <a:buNone/>
            </a:pPr>
            <a:r>
              <a:rPr lang="en-US" sz="4000" b="1" u="sng" dirty="0"/>
              <a:t>B</a:t>
            </a:r>
          </a:p>
          <a:p>
            <a:pPr marL="0" indent="0">
              <a:buNone/>
            </a:pPr>
            <a:r>
              <a:rPr lang="en-US" sz="3600" b="1" dirty="0">
                <a:latin typeface="Arial"/>
                <a:cs typeface="Arial"/>
              </a:rPr>
              <a:t>What do AA-AAAS participation rates look like disaggregated by age, grade level or school level?</a:t>
            </a:r>
            <a:endParaRPr lang="en-US" sz="3600" dirty="0">
              <a:latin typeface="Arial"/>
              <a:cs typeface="Arial"/>
            </a:endParaRPr>
          </a:p>
          <a:p>
            <a:pPr marL="0" indent="0">
              <a:buNone/>
            </a:pPr>
            <a:endParaRPr lang="en-US" dirty="0"/>
          </a:p>
        </p:txBody>
      </p:sp>
    </p:spTree>
    <p:extLst>
      <p:ext uri="{BB962C8B-B14F-4D97-AF65-F5344CB8AC3E}">
        <p14:creationId xmlns:p14="http://schemas.microsoft.com/office/powerpoint/2010/main" val="1367786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0F8-49E5-47DC-9A5E-EF089BDB932F}"/>
              </a:ext>
            </a:extLst>
          </p:cNvPr>
          <p:cNvSpPr>
            <a:spLocks noGrp="1"/>
          </p:cNvSpPr>
          <p:nvPr>
            <p:ph type="title"/>
          </p:nvPr>
        </p:nvSpPr>
        <p:spPr>
          <a:xfrm>
            <a:off x="1159933" y="365130"/>
            <a:ext cx="10515600" cy="1058318"/>
          </a:xfrm>
          <a:ln w="31750">
            <a:solidFill>
              <a:schemeClr val="tx1"/>
            </a:solidFill>
          </a:ln>
        </p:spPr>
        <p:txBody>
          <a:bodyPr/>
          <a:lstStyle/>
          <a:p>
            <a:pPr algn="ctr"/>
            <a:r>
              <a:rPr lang="en-US" sz="5400" dirty="0">
                <a:ln w="28575">
                  <a:solidFill>
                    <a:schemeClr val="tx1"/>
                  </a:solidFill>
                </a:ln>
                <a:solidFill>
                  <a:srgbClr val="00B050"/>
                </a:solidFill>
              </a:rPr>
              <a:t>GREEN</a:t>
            </a:r>
            <a:r>
              <a:rPr lang="en-US" sz="5400" dirty="0"/>
              <a:t> </a:t>
            </a:r>
            <a:r>
              <a:rPr lang="en-US" sz="5400" dirty="0">
                <a:solidFill>
                  <a:schemeClr val="tx1"/>
                </a:solidFill>
              </a:rPr>
              <a:t>GROUP</a:t>
            </a:r>
          </a:p>
        </p:txBody>
      </p:sp>
      <p:sp>
        <p:nvSpPr>
          <p:cNvPr id="3" name="Content Placeholder 2">
            <a:extLst>
              <a:ext uri="{FF2B5EF4-FFF2-40B4-BE49-F238E27FC236}">
                <a16:creationId xmlns:a16="http://schemas.microsoft.com/office/drawing/2014/main" id="{613C4DDC-7A2F-4042-9613-E89CE0418003}"/>
              </a:ext>
            </a:extLst>
          </p:cNvPr>
          <p:cNvSpPr>
            <a:spLocks noGrp="1"/>
          </p:cNvSpPr>
          <p:nvPr>
            <p:ph sz="half" idx="1"/>
          </p:nvPr>
        </p:nvSpPr>
        <p:spPr/>
        <p:txBody>
          <a:bodyPr/>
          <a:lstStyle/>
          <a:p>
            <a:pPr marL="0" indent="0" algn="ctr">
              <a:buNone/>
            </a:pPr>
            <a:r>
              <a:rPr lang="en-US" sz="3600" b="1" u="sng" dirty="0"/>
              <a:t>A</a:t>
            </a:r>
          </a:p>
          <a:p>
            <a:pPr marL="0" indent="0">
              <a:buNone/>
            </a:pPr>
            <a:r>
              <a:rPr lang="en-US" sz="3600" b="1" dirty="0"/>
              <a:t>What do participation rates on the AA-AAAS look like disaggregated by schools?</a:t>
            </a:r>
            <a:endParaRPr lang="en-US" sz="3600" dirty="0"/>
          </a:p>
          <a:p>
            <a:pPr marL="0" indent="0">
              <a:buNone/>
            </a:pPr>
            <a:endParaRPr lang="en-US" dirty="0"/>
          </a:p>
        </p:txBody>
      </p:sp>
      <p:sp>
        <p:nvSpPr>
          <p:cNvPr id="4" name="Content Placeholder 3">
            <a:extLst>
              <a:ext uri="{FF2B5EF4-FFF2-40B4-BE49-F238E27FC236}">
                <a16:creationId xmlns:a16="http://schemas.microsoft.com/office/drawing/2014/main" id="{C48096C8-4A49-4E2F-A19B-477B48E28198}"/>
              </a:ext>
            </a:extLst>
          </p:cNvPr>
          <p:cNvSpPr>
            <a:spLocks noGrp="1"/>
          </p:cNvSpPr>
          <p:nvPr>
            <p:ph sz="half" idx="2"/>
          </p:nvPr>
        </p:nvSpPr>
        <p:spPr/>
        <p:txBody>
          <a:bodyPr/>
          <a:lstStyle/>
          <a:p>
            <a:pPr marL="0" indent="0" algn="ctr">
              <a:buNone/>
            </a:pPr>
            <a:r>
              <a:rPr lang="en-US" sz="3600" b="1" u="sng" dirty="0"/>
              <a:t>B</a:t>
            </a:r>
          </a:p>
          <a:p>
            <a:pPr marL="0" indent="0">
              <a:buNone/>
            </a:pPr>
            <a:r>
              <a:rPr lang="en-US" sz="3600" b="1" dirty="0"/>
              <a:t>What do AA-AAAS participation rates look like disaggregated by content areas?</a:t>
            </a:r>
            <a:endParaRPr lang="en-US" sz="3600" dirty="0"/>
          </a:p>
          <a:p>
            <a:pPr marL="0" indent="0">
              <a:buNone/>
            </a:pPr>
            <a:endParaRPr lang="en-US" dirty="0"/>
          </a:p>
        </p:txBody>
      </p:sp>
    </p:spTree>
    <p:extLst>
      <p:ext uri="{BB962C8B-B14F-4D97-AF65-F5344CB8AC3E}">
        <p14:creationId xmlns:p14="http://schemas.microsoft.com/office/powerpoint/2010/main" val="2264787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0F8-49E5-47DC-9A5E-EF089BDB932F}"/>
              </a:ext>
            </a:extLst>
          </p:cNvPr>
          <p:cNvSpPr>
            <a:spLocks noGrp="1"/>
          </p:cNvSpPr>
          <p:nvPr>
            <p:ph type="title"/>
          </p:nvPr>
        </p:nvSpPr>
        <p:spPr/>
        <p:txBody>
          <a:bodyPr/>
          <a:lstStyle/>
          <a:p>
            <a:pPr algn="ctr"/>
            <a:r>
              <a:rPr lang="en-US" sz="5400" dirty="0">
                <a:ln w="28575">
                  <a:solidFill>
                    <a:schemeClr val="tx1"/>
                  </a:solidFill>
                </a:ln>
                <a:solidFill>
                  <a:srgbClr val="FF0000"/>
                </a:solidFill>
              </a:rPr>
              <a:t>RED</a:t>
            </a:r>
            <a:r>
              <a:rPr lang="en-US" sz="5400" dirty="0"/>
              <a:t> </a:t>
            </a:r>
            <a:r>
              <a:rPr lang="en-US" sz="5400" dirty="0">
                <a:solidFill>
                  <a:schemeClr val="tx1"/>
                </a:solidFill>
              </a:rPr>
              <a:t>GROUP</a:t>
            </a:r>
          </a:p>
        </p:txBody>
      </p:sp>
      <p:sp>
        <p:nvSpPr>
          <p:cNvPr id="3" name="Content Placeholder 2">
            <a:extLst>
              <a:ext uri="{FF2B5EF4-FFF2-40B4-BE49-F238E27FC236}">
                <a16:creationId xmlns:a16="http://schemas.microsoft.com/office/drawing/2014/main" id="{613C4DDC-7A2F-4042-9613-E89CE0418003}"/>
              </a:ext>
            </a:extLst>
          </p:cNvPr>
          <p:cNvSpPr>
            <a:spLocks noGrp="1"/>
          </p:cNvSpPr>
          <p:nvPr>
            <p:ph sz="half" idx="1"/>
          </p:nvPr>
        </p:nvSpPr>
        <p:spPr/>
        <p:txBody>
          <a:bodyPr/>
          <a:lstStyle/>
          <a:p>
            <a:pPr marL="0" indent="0" algn="ctr">
              <a:buNone/>
            </a:pPr>
            <a:r>
              <a:rPr lang="en-US" sz="3600" b="1" u="sng" dirty="0"/>
              <a:t>A</a:t>
            </a:r>
          </a:p>
          <a:p>
            <a:pPr marL="0" indent="0">
              <a:buNone/>
            </a:pPr>
            <a:r>
              <a:rPr lang="en-US" sz="3600" b="1" dirty="0"/>
              <a:t>What do AA-AAAS participation rates look like disaggregated by student demographics?</a:t>
            </a:r>
            <a:endParaRPr lang="en-US" sz="3600" dirty="0"/>
          </a:p>
          <a:p>
            <a:pPr marL="0" indent="0">
              <a:buNone/>
            </a:pPr>
            <a:endParaRPr lang="en-US" dirty="0"/>
          </a:p>
        </p:txBody>
      </p:sp>
      <p:sp>
        <p:nvSpPr>
          <p:cNvPr id="4" name="Content Placeholder 3">
            <a:extLst>
              <a:ext uri="{FF2B5EF4-FFF2-40B4-BE49-F238E27FC236}">
                <a16:creationId xmlns:a16="http://schemas.microsoft.com/office/drawing/2014/main" id="{C48096C8-4A49-4E2F-A19B-477B48E28198}"/>
              </a:ext>
            </a:extLst>
          </p:cNvPr>
          <p:cNvSpPr>
            <a:spLocks noGrp="1"/>
          </p:cNvSpPr>
          <p:nvPr>
            <p:ph sz="half" idx="2"/>
          </p:nvPr>
        </p:nvSpPr>
        <p:spPr/>
        <p:txBody>
          <a:bodyPr/>
          <a:lstStyle/>
          <a:p>
            <a:pPr marL="0" indent="0" algn="ctr">
              <a:buNone/>
            </a:pPr>
            <a:r>
              <a:rPr lang="en-US" sz="3600" b="1" u="sng" dirty="0"/>
              <a:t>B</a:t>
            </a:r>
          </a:p>
          <a:p>
            <a:pPr marL="0" indent="0">
              <a:buNone/>
            </a:pPr>
            <a:r>
              <a:rPr lang="en-US" sz="3600" b="1" dirty="0"/>
              <a:t>What do AA-AAAS participation rates look like disaggregated by disability category?</a:t>
            </a:r>
            <a:endParaRPr lang="en-US" sz="3600" dirty="0"/>
          </a:p>
          <a:p>
            <a:pPr marL="0" indent="0">
              <a:buNone/>
            </a:pPr>
            <a:endParaRPr lang="en-US" dirty="0"/>
          </a:p>
        </p:txBody>
      </p:sp>
      <p:sp>
        <p:nvSpPr>
          <p:cNvPr id="5" name="TextBox 4">
            <a:extLst>
              <a:ext uri="{FF2B5EF4-FFF2-40B4-BE49-F238E27FC236}">
                <a16:creationId xmlns:a16="http://schemas.microsoft.com/office/drawing/2014/main" id="{A35B8679-47FA-4FD9-8918-81AF34B608D8}"/>
              </a:ext>
            </a:extLst>
          </p:cNvPr>
          <p:cNvSpPr txBox="1"/>
          <p:nvPr/>
        </p:nvSpPr>
        <p:spPr>
          <a:xfrm>
            <a:off x="1159933" y="471340"/>
            <a:ext cx="10284206" cy="1036949"/>
          </a:xfrm>
          <a:prstGeom prst="rect">
            <a:avLst/>
          </a:prstGeom>
          <a:noFill/>
          <a:ln w="28575">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12303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0F8-49E5-47DC-9A5E-EF089BDB932F}"/>
              </a:ext>
            </a:extLst>
          </p:cNvPr>
          <p:cNvSpPr>
            <a:spLocks noGrp="1"/>
          </p:cNvSpPr>
          <p:nvPr>
            <p:ph type="title"/>
          </p:nvPr>
        </p:nvSpPr>
        <p:spPr/>
        <p:txBody>
          <a:bodyPr/>
          <a:lstStyle/>
          <a:p>
            <a:pPr algn="ctr"/>
            <a:r>
              <a:rPr lang="en-US" sz="6000" dirty="0">
                <a:ln w="28575">
                  <a:solidFill>
                    <a:schemeClr val="tx1"/>
                  </a:solidFill>
                </a:ln>
                <a:solidFill>
                  <a:srgbClr val="FFFF00"/>
                </a:solidFill>
              </a:rPr>
              <a:t>YELLOW</a:t>
            </a:r>
            <a:r>
              <a:rPr lang="en-US" sz="6000" dirty="0"/>
              <a:t> </a:t>
            </a:r>
            <a:r>
              <a:rPr lang="en-US" sz="6000" dirty="0">
                <a:solidFill>
                  <a:schemeClr val="tx1"/>
                </a:solidFill>
              </a:rPr>
              <a:t>GROUP</a:t>
            </a:r>
          </a:p>
        </p:txBody>
      </p:sp>
      <p:sp>
        <p:nvSpPr>
          <p:cNvPr id="3" name="Content Placeholder 2">
            <a:extLst>
              <a:ext uri="{FF2B5EF4-FFF2-40B4-BE49-F238E27FC236}">
                <a16:creationId xmlns:a16="http://schemas.microsoft.com/office/drawing/2014/main" id="{613C4DDC-7A2F-4042-9613-E89CE0418003}"/>
              </a:ext>
            </a:extLst>
          </p:cNvPr>
          <p:cNvSpPr>
            <a:spLocks noGrp="1"/>
          </p:cNvSpPr>
          <p:nvPr>
            <p:ph sz="half" idx="1"/>
          </p:nvPr>
        </p:nvSpPr>
        <p:spPr/>
        <p:txBody>
          <a:bodyPr/>
          <a:lstStyle/>
          <a:p>
            <a:pPr marL="0" indent="0" algn="ctr">
              <a:buNone/>
            </a:pPr>
            <a:r>
              <a:rPr lang="en-US" sz="3600" b="1" u="sng" dirty="0"/>
              <a:t>A</a:t>
            </a:r>
          </a:p>
          <a:p>
            <a:pPr marL="0" indent="0">
              <a:buNone/>
            </a:pPr>
            <a:r>
              <a:rPr lang="en-US" sz="3600" b="1" dirty="0"/>
              <a:t>What do AA-AAAS participation rates look like disaggregated by placement?</a:t>
            </a:r>
            <a:endParaRPr lang="en-US" sz="3600" dirty="0"/>
          </a:p>
          <a:p>
            <a:pPr marL="0" indent="0">
              <a:buNone/>
            </a:pPr>
            <a:endParaRPr lang="en-US" dirty="0"/>
          </a:p>
        </p:txBody>
      </p:sp>
      <p:sp>
        <p:nvSpPr>
          <p:cNvPr id="4" name="Content Placeholder 3">
            <a:extLst>
              <a:ext uri="{FF2B5EF4-FFF2-40B4-BE49-F238E27FC236}">
                <a16:creationId xmlns:a16="http://schemas.microsoft.com/office/drawing/2014/main" id="{C48096C8-4A49-4E2F-A19B-477B48E28198}"/>
              </a:ext>
            </a:extLst>
          </p:cNvPr>
          <p:cNvSpPr>
            <a:spLocks noGrp="1"/>
          </p:cNvSpPr>
          <p:nvPr>
            <p:ph sz="half" idx="2"/>
          </p:nvPr>
        </p:nvSpPr>
        <p:spPr/>
        <p:txBody>
          <a:bodyPr/>
          <a:lstStyle/>
          <a:p>
            <a:pPr marL="0" indent="0" algn="ctr">
              <a:buNone/>
            </a:pPr>
            <a:r>
              <a:rPr lang="en-US" sz="3600" b="1" u="sng" dirty="0"/>
              <a:t>B</a:t>
            </a:r>
          </a:p>
          <a:p>
            <a:pPr marL="0" indent="0">
              <a:buNone/>
            </a:pPr>
            <a:r>
              <a:rPr lang="en-US" sz="3600" b="1" dirty="0"/>
              <a:t>What do AA-AAAS participation rates look like disaggregated by performance level? </a:t>
            </a:r>
            <a:endParaRPr lang="en-US" sz="3600" dirty="0"/>
          </a:p>
          <a:p>
            <a:pPr marL="0" indent="0">
              <a:buNone/>
            </a:pPr>
            <a:endParaRPr lang="en-US" dirty="0"/>
          </a:p>
        </p:txBody>
      </p:sp>
      <p:sp>
        <p:nvSpPr>
          <p:cNvPr id="5" name="TextBox 4">
            <a:extLst>
              <a:ext uri="{FF2B5EF4-FFF2-40B4-BE49-F238E27FC236}">
                <a16:creationId xmlns:a16="http://schemas.microsoft.com/office/drawing/2014/main" id="{0D44D6AC-F4CB-4609-A525-06F747F134DC}"/>
              </a:ext>
            </a:extLst>
          </p:cNvPr>
          <p:cNvSpPr txBox="1"/>
          <p:nvPr/>
        </p:nvSpPr>
        <p:spPr>
          <a:xfrm>
            <a:off x="1027522" y="452487"/>
            <a:ext cx="10648012" cy="1036948"/>
          </a:xfrm>
          <a:prstGeom prst="rect">
            <a:avLst/>
          </a:prstGeom>
          <a:noFill/>
          <a:ln w="28575">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21033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DD4D-91D3-4222-9542-4D33ABC42DE5}"/>
              </a:ext>
            </a:extLst>
          </p:cNvPr>
          <p:cNvSpPr>
            <a:spLocks noGrp="1"/>
          </p:cNvSpPr>
          <p:nvPr>
            <p:ph type="title"/>
          </p:nvPr>
        </p:nvSpPr>
        <p:spPr>
          <a:xfrm>
            <a:off x="1193800" y="0"/>
            <a:ext cx="10515600" cy="1325563"/>
          </a:xfrm>
        </p:spPr>
        <p:txBody>
          <a:bodyPr/>
          <a:lstStyle/>
          <a:p>
            <a:r>
              <a:rPr lang="en-US" sz="3600" dirty="0"/>
              <a:t>1% Cap as outlined in ESSA</a:t>
            </a:r>
          </a:p>
        </p:txBody>
      </p:sp>
      <p:sp>
        <p:nvSpPr>
          <p:cNvPr id="3" name="Content Placeholder 2">
            <a:extLst>
              <a:ext uri="{FF2B5EF4-FFF2-40B4-BE49-F238E27FC236}">
                <a16:creationId xmlns:a16="http://schemas.microsoft.com/office/drawing/2014/main" id="{5B88FFDD-C29D-4675-9B78-A45EF3C26375}"/>
              </a:ext>
            </a:extLst>
          </p:cNvPr>
          <p:cNvSpPr>
            <a:spLocks noGrp="1"/>
          </p:cNvSpPr>
          <p:nvPr>
            <p:ph idx="1"/>
          </p:nvPr>
        </p:nvSpPr>
        <p:spPr>
          <a:xfrm>
            <a:off x="1193800" y="1520828"/>
            <a:ext cx="10515600" cy="4618715"/>
          </a:xfrm>
        </p:spPr>
        <p:txBody>
          <a:bodyPr>
            <a:normAutofit fontScale="92500" lnSpcReduction="20000"/>
          </a:bodyPr>
          <a:lstStyle/>
          <a:p>
            <a:r>
              <a:rPr lang="en-US" sz="2800" dirty="0"/>
              <a:t>Federal Government places a 1% cap on states for alternate assessment participation</a:t>
            </a:r>
          </a:p>
          <a:p>
            <a:pPr marL="0" indent="0">
              <a:buNone/>
            </a:pPr>
            <a:endParaRPr lang="en-US" sz="2800" dirty="0"/>
          </a:p>
          <a:p>
            <a:r>
              <a:rPr lang="en-US" sz="2800" dirty="0"/>
              <a:t>Federal Government prohibits a local cap on alternate assessment participation</a:t>
            </a:r>
          </a:p>
          <a:p>
            <a:pPr marL="0" indent="0">
              <a:buNone/>
            </a:pPr>
            <a:endParaRPr lang="en-US" sz="2800" dirty="0"/>
          </a:p>
          <a:p>
            <a:r>
              <a:rPr lang="en-US" sz="2800" dirty="0"/>
              <a:t>States must request a waiver to the 1% cap if they exceed the waiver</a:t>
            </a:r>
          </a:p>
          <a:p>
            <a:pPr marL="0" indent="0">
              <a:buNone/>
            </a:pPr>
            <a:endParaRPr lang="en-US" sz="2800" dirty="0"/>
          </a:p>
          <a:p>
            <a:r>
              <a:rPr lang="en-US" sz="2800" dirty="0"/>
              <a:t>States must calculate the percentage of students participating in alternate assessments by LEA and then collect and publicly report justifications for those LEAs that exceed a 1% cap  </a:t>
            </a:r>
          </a:p>
        </p:txBody>
      </p:sp>
    </p:spTree>
    <p:extLst>
      <p:ext uri="{BB962C8B-B14F-4D97-AF65-F5344CB8AC3E}">
        <p14:creationId xmlns:p14="http://schemas.microsoft.com/office/powerpoint/2010/main" val="2672671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47750" y="137840"/>
            <a:ext cx="10490200" cy="934284"/>
          </a:xfrm>
        </p:spPr>
        <p:txBody>
          <a:bodyPr/>
          <a:lstStyle/>
          <a:p>
            <a:pPr algn="ctr"/>
            <a:r>
              <a:rPr lang="en-US" dirty="0"/>
              <a:t> </a:t>
            </a:r>
          </a:p>
        </p:txBody>
      </p:sp>
      <p:sp>
        <p:nvSpPr>
          <p:cNvPr id="6" name="Rectangle 3"/>
          <p:cNvSpPr>
            <a:spLocks noGrp="1"/>
          </p:cNvSpPr>
          <p:nvPr>
            <p:ph sz="half" idx="1"/>
          </p:nvPr>
        </p:nvSpPr>
        <p:spPr>
          <a:xfrm>
            <a:off x="1469924" y="1072124"/>
            <a:ext cx="9896415" cy="5200145"/>
          </a:xfrm>
        </p:spPr>
        <p:txBody>
          <a:bodyPr vert="horz" lIns="91440" tIns="45720" rIns="91440" bIns="45720" rtlCol="0" anchor="t">
            <a:noAutofit/>
          </a:bodyPr>
          <a:lstStyle/>
          <a:p>
            <a:pPr marL="0" indent="0">
              <a:buNone/>
            </a:pPr>
            <a:endParaRPr lang="en-US" altLang="en-US" sz="1900" b="1" dirty="0"/>
          </a:p>
          <a:p>
            <a:pPr marL="0" indent="0">
              <a:buNone/>
            </a:pPr>
            <a:r>
              <a:rPr lang="en-US" altLang="en-US" sz="2400" b="1" dirty="0"/>
              <a:t>Two Instructional Webinars</a:t>
            </a:r>
          </a:p>
          <a:p>
            <a:pPr marL="0" indent="0">
              <a:buNone/>
            </a:pPr>
            <a:r>
              <a:rPr lang="en-US" sz="2400" b="1" dirty="0">
                <a:hlinkClick r:id="rId3"/>
              </a:rPr>
              <a:t>https://www.gadoe.org/Curriculum-Instruction-and-Assessment/Special-Education-Services/Pages/Intellectual-Disabilities.aspx</a:t>
            </a:r>
            <a:endParaRPr lang="en-US" altLang="en-US" sz="2400" b="1" dirty="0"/>
          </a:p>
          <a:p>
            <a:pPr marL="0" indent="0">
              <a:buNone/>
            </a:pPr>
            <a:endParaRPr lang="en-US" altLang="en-US" sz="2400" b="1" dirty="0"/>
          </a:p>
          <a:p>
            <a:pPr marL="0" indent="0">
              <a:buNone/>
            </a:pPr>
            <a:r>
              <a:rPr lang="en-US" sz="2400" b="1" dirty="0"/>
              <a:t>NCEO Tool 4</a:t>
            </a:r>
            <a:endParaRPr lang="en-US" altLang="en-US" sz="2400" b="1" dirty="0"/>
          </a:p>
          <a:p>
            <a:pPr marL="0" indent="0">
              <a:buNone/>
            </a:pPr>
            <a:r>
              <a:rPr lang="en-US" altLang="en-US" sz="1900" b="1" dirty="0">
                <a:hlinkClick r:id="rId4"/>
              </a:rPr>
              <a:t>https://nceo.umn.edu/docs/OnlinePubs/Tool4DialogueGuide.pdf</a:t>
            </a:r>
            <a:endParaRPr lang="en-US" altLang="en-US" sz="1900" b="1" dirty="0"/>
          </a:p>
          <a:p>
            <a:pPr marL="0" indent="0">
              <a:buNone/>
            </a:pPr>
            <a:endParaRPr lang="en-US" altLang="en-US" sz="1900" b="1" dirty="0"/>
          </a:p>
          <a:p>
            <a:pPr marL="0" indent="0">
              <a:buNone/>
            </a:pPr>
            <a:endParaRPr lang="en-US" altLang="en-US" sz="2400" b="1" dirty="0"/>
          </a:p>
          <a:p>
            <a:pPr marL="0" indent="0">
              <a:buNone/>
            </a:pPr>
            <a:r>
              <a:rPr lang="en-US" altLang="en-US" sz="2400" b="1" dirty="0"/>
              <a:t>Georgia Alternate Assessment 2.0 (GAA 2.0)</a:t>
            </a:r>
          </a:p>
          <a:p>
            <a:pPr marL="0" indent="0">
              <a:buNone/>
            </a:pPr>
            <a:r>
              <a:rPr lang="en-US" altLang="en-US" sz="1900" b="1" dirty="0">
                <a:hlinkClick r:id="rId5"/>
              </a:rPr>
              <a:t>https://www.gadoe.org/Curriculum-Instruction-and-Assessment/Assessment/Pages/GAA_2.aspx</a:t>
            </a:r>
            <a:r>
              <a:rPr lang="en-US" altLang="en-US" sz="1900" b="1" dirty="0"/>
              <a:t> </a:t>
            </a:r>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457200" lvl="1" indent="0">
              <a:spcAft>
                <a:spcPts val="1000"/>
              </a:spcAft>
              <a:buNone/>
            </a:pPr>
            <a:endParaRPr lang="en-US" sz="1900" dirty="0"/>
          </a:p>
          <a:p>
            <a:pPr marL="457200" lvl="1" indent="0">
              <a:spcAft>
                <a:spcPts val="1000"/>
              </a:spcAft>
              <a:buNone/>
            </a:pPr>
            <a:endParaRPr lang="en-US" sz="1900" dirty="0"/>
          </a:p>
          <a:p>
            <a:pPr marL="0" indent="0">
              <a:buNone/>
            </a:pPr>
            <a:endParaRPr lang="en-US" altLang="en-US" sz="1900" dirty="0"/>
          </a:p>
        </p:txBody>
      </p:sp>
      <p:sp>
        <p:nvSpPr>
          <p:cNvPr id="8" name="Content Placeholder 7">
            <a:extLst>
              <a:ext uri="{FF2B5EF4-FFF2-40B4-BE49-F238E27FC236}">
                <a16:creationId xmlns:a16="http://schemas.microsoft.com/office/drawing/2014/main" id="{850EE7EC-D880-400B-91EE-1C3F1DC2E25B}"/>
              </a:ext>
            </a:extLst>
          </p:cNvPr>
          <p:cNvSpPr>
            <a:spLocks noGrp="1"/>
          </p:cNvSpPr>
          <p:nvPr>
            <p:ph sz="half" idx="2"/>
          </p:nvPr>
        </p:nvSpPr>
        <p:spPr>
          <a:xfrm>
            <a:off x="7337726" y="1378396"/>
            <a:ext cx="3886200" cy="4584254"/>
          </a:xfrm>
        </p:spPr>
        <p:txBody>
          <a:bodyPr>
            <a:normAutofit/>
          </a:bodyPr>
          <a:lstStyle/>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p:txBody>
      </p:sp>
      <p:sp>
        <p:nvSpPr>
          <p:cNvPr id="2" name="Rectangle 1">
            <a:extLst>
              <a:ext uri="{FF2B5EF4-FFF2-40B4-BE49-F238E27FC236}">
                <a16:creationId xmlns:a16="http://schemas.microsoft.com/office/drawing/2014/main" id="{EDE397E4-5D49-4ABD-8B31-854F436B450C}"/>
              </a:ext>
            </a:extLst>
          </p:cNvPr>
          <p:cNvSpPr>
            <a:spLocks noChangeArrowheads="1"/>
          </p:cNvSpPr>
          <p:nvPr/>
        </p:nvSpPr>
        <p:spPr bwMode="auto">
          <a:xfrm>
            <a:off x="883674" y="201010"/>
            <a:ext cx="113083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4000" b="1" i="0"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rPr>
              <a:t>Resource</a:t>
            </a:r>
            <a:r>
              <a:rPr lang="en-US" altLang="en-US" sz="4000" b="1" dirty="0">
                <a:solidFill>
                  <a:schemeClr val="accent6">
                    <a:lumMod val="75000"/>
                  </a:schemeClr>
                </a:solidFill>
                <a:latin typeface="Arial" panose="020B0604020202020204" pitchFamily="34" charset="0"/>
                <a:ea typeface="Calibri" panose="020F0502020204030204" pitchFamily="34" charset="0"/>
              </a:rPr>
              <a:t>s</a:t>
            </a:r>
            <a:r>
              <a:rPr lang="en-US" altLang="en-US" sz="4400" b="1" dirty="0">
                <a:solidFill>
                  <a:srgbClr val="00B050"/>
                </a:solidFill>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39474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F2CFE-83C7-4EA4-A862-584D5C9D44C4}"/>
              </a:ext>
            </a:extLst>
          </p:cNvPr>
          <p:cNvSpPr>
            <a:spLocks noGrp="1"/>
          </p:cNvSpPr>
          <p:nvPr>
            <p:ph type="title"/>
          </p:nvPr>
        </p:nvSpPr>
        <p:spPr>
          <a:xfrm>
            <a:off x="2101884" y="145915"/>
            <a:ext cx="9753600" cy="5251707"/>
          </a:xfrm>
        </p:spPr>
        <p:txBody>
          <a:bodyPr>
            <a:normAutofit/>
          </a:bodyPr>
          <a:lstStyle/>
          <a:p>
            <a:br>
              <a:rPr lang="en-US" sz="7200" dirty="0"/>
            </a:br>
            <a:br>
              <a:rPr lang="en-US" sz="7200" dirty="0"/>
            </a:br>
            <a:endParaRPr lang="en-US" sz="7200" dirty="0"/>
          </a:p>
        </p:txBody>
      </p:sp>
      <p:pic>
        <p:nvPicPr>
          <p:cNvPr id="3" name="Picture 2" descr="A picture containing black, drawing, clock&#10;&#10;Description automatically generated">
            <a:extLst>
              <a:ext uri="{FF2B5EF4-FFF2-40B4-BE49-F238E27FC236}">
                <a16:creationId xmlns:a16="http://schemas.microsoft.com/office/drawing/2014/main" id="{F5575B8D-82FC-4CC2-A06B-BBD87F9F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307" y="1556425"/>
            <a:ext cx="3273618" cy="3273526"/>
          </a:xfrm>
          <a:prstGeom prst="rect">
            <a:avLst/>
          </a:prstGeom>
        </p:spPr>
      </p:pic>
      <p:sp>
        <p:nvSpPr>
          <p:cNvPr id="5" name="Rectangle 4">
            <a:extLst>
              <a:ext uri="{FF2B5EF4-FFF2-40B4-BE49-F238E27FC236}">
                <a16:creationId xmlns:a16="http://schemas.microsoft.com/office/drawing/2014/main" id="{2A8ACE79-0614-4BF9-AFBF-05C1CB03A407}"/>
              </a:ext>
            </a:extLst>
          </p:cNvPr>
          <p:cNvSpPr/>
          <p:nvPr/>
        </p:nvSpPr>
        <p:spPr>
          <a:xfrm>
            <a:off x="2656068" y="873507"/>
            <a:ext cx="6096000" cy="4154984"/>
          </a:xfrm>
          <a:prstGeom prst="rect">
            <a:avLst/>
          </a:prstGeom>
        </p:spPr>
        <p:txBody>
          <a:bodyPr>
            <a:spAutoFit/>
          </a:bodyPr>
          <a:lstStyle/>
          <a:p>
            <a:pPr algn="ctr"/>
            <a:r>
              <a:rPr lang="en-US" sz="6600" b="1" dirty="0">
                <a:solidFill>
                  <a:schemeClr val="accent1"/>
                </a:solidFill>
              </a:rPr>
              <a:t>Questions</a:t>
            </a:r>
            <a:br>
              <a:rPr lang="en-US" sz="6600" b="1" dirty="0">
                <a:solidFill>
                  <a:schemeClr val="accent1"/>
                </a:solidFill>
              </a:rPr>
            </a:br>
            <a:r>
              <a:rPr lang="en-US" sz="6600" b="1" dirty="0">
                <a:solidFill>
                  <a:schemeClr val="accent1"/>
                </a:solidFill>
              </a:rPr>
              <a:t>and</a:t>
            </a:r>
          </a:p>
          <a:p>
            <a:pPr algn="ctr"/>
            <a:r>
              <a:rPr lang="en-US" sz="6600" b="1" dirty="0">
                <a:solidFill>
                  <a:schemeClr val="accent1"/>
                </a:solidFill>
              </a:rPr>
              <a:t>Session</a:t>
            </a:r>
            <a:br>
              <a:rPr lang="en-US" sz="6600" b="1" dirty="0">
                <a:solidFill>
                  <a:schemeClr val="accent1"/>
                </a:solidFill>
              </a:rPr>
            </a:br>
            <a:r>
              <a:rPr lang="en-US" sz="6600" b="1" dirty="0">
                <a:solidFill>
                  <a:schemeClr val="accent1"/>
                </a:solidFill>
              </a:rPr>
              <a:t>Evaluation</a:t>
            </a:r>
          </a:p>
        </p:txBody>
      </p:sp>
    </p:spTree>
    <p:extLst>
      <p:ext uri="{BB962C8B-B14F-4D97-AF65-F5344CB8AC3E}">
        <p14:creationId xmlns:p14="http://schemas.microsoft.com/office/powerpoint/2010/main" val="3767002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47750" y="137840"/>
            <a:ext cx="10490200" cy="934284"/>
          </a:xfrm>
        </p:spPr>
        <p:txBody>
          <a:bodyPr/>
          <a:lstStyle/>
          <a:p>
            <a:pPr algn="ctr"/>
            <a:r>
              <a:rPr lang="en-US" dirty="0"/>
              <a:t> </a:t>
            </a:r>
            <a:r>
              <a:rPr lang="en-US" sz="4400" dirty="0"/>
              <a:t>Thank you for attending the session </a:t>
            </a:r>
          </a:p>
        </p:txBody>
      </p:sp>
      <p:sp>
        <p:nvSpPr>
          <p:cNvPr id="6" name="Rectangle 3"/>
          <p:cNvSpPr>
            <a:spLocks noGrp="1"/>
          </p:cNvSpPr>
          <p:nvPr>
            <p:ph sz="half" idx="1"/>
          </p:nvPr>
        </p:nvSpPr>
        <p:spPr>
          <a:xfrm>
            <a:off x="1469925" y="1527858"/>
            <a:ext cx="3886200" cy="4744411"/>
          </a:xfrm>
        </p:spPr>
        <p:txBody>
          <a:bodyPr vert="horz" lIns="91440" tIns="45720" rIns="91440" bIns="45720" rtlCol="0" anchor="t">
            <a:noAutofit/>
          </a:bodyPr>
          <a:lstStyle/>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endParaRPr lang="en-US" altLang="en-US" sz="1900" b="1" dirty="0"/>
          </a:p>
          <a:p>
            <a:pPr marL="0" indent="0">
              <a:buNone/>
            </a:pPr>
            <a:r>
              <a:rPr lang="en-US" altLang="en-US" sz="1900" b="1" dirty="0"/>
              <a:t>August Ogletree, Ph.D. </a:t>
            </a:r>
            <a:r>
              <a:rPr lang="en-US" altLang="en-US" sz="1900" dirty="0"/>
              <a:t>– </a:t>
            </a:r>
            <a:r>
              <a:rPr lang="en-US" sz="1800" dirty="0"/>
              <a:t>Accountability Research Specialist Assessment &amp; Accountability</a:t>
            </a:r>
          </a:p>
          <a:p>
            <a:pPr marL="0" indent="0">
              <a:buNone/>
            </a:pPr>
            <a:r>
              <a:rPr lang="en-US" sz="1800" u="sng" dirty="0">
                <a:hlinkClick r:id="rId3"/>
              </a:rPr>
              <a:t>aogletree@doe.k12.ga.us</a:t>
            </a:r>
            <a:r>
              <a:rPr lang="en-US" sz="1800" dirty="0"/>
              <a:t> </a:t>
            </a:r>
          </a:p>
          <a:p>
            <a:pPr marL="457200" lvl="1" indent="0">
              <a:spcAft>
                <a:spcPts val="1000"/>
              </a:spcAft>
              <a:buNone/>
            </a:pPr>
            <a:r>
              <a:rPr lang="en-US" altLang="en-US" dirty="0"/>
              <a:t>(404) </a:t>
            </a:r>
            <a:r>
              <a:rPr lang="en-US" dirty="0"/>
              <a:t>463-6675 </a:t>
            </a:r>
            <a:endParaRPr lang="en-US" altLang="en-US" dirty="0"/>
          </a:p>
          <a:p>
            <a:pPr marL="457200" lvl="1" indent="0">
              <a:spcAft>
                <a:spcPts val="1000"/>
              </a:spcAft>
              <a:buNone/>
            </a:pPr>
            <a:endParaRPr lang="en-US" sz="1900" dirty="0"/>
          </a:p>
          <a:p>
            <a:pPr marL="457200" lvl="1" indent="0">
              <a:spcAft>
                <a:spcPts val="1000"/>
              </a:spcAft>
              <a:buNone/>
            </a:pPr>
            <a:endParaRPr lang="en-US" sz="1900" dirty="0"/>
          </a:p>
          <a:p>
            <a:pPr marL="0" indent="0">
              <a:buNone/>
            </a:pPr>
            <a:endParaRPr lang="en-US" altLang="en-US" sz="1900" dirty="0"/>
          </a:p>
        </p:txBody>
      </p:sp>
      <p:sp>
        <p:nvSpPr>
          <p:cNvPr id="8" name="Content Placeholder 7">
            <a:extLst>
              <a:ext uri="{FF2B5EF4-FFF2-40B4-BE49-F238E27FC236}">
                <a16:creationId xmlns:a16="http://schemas.microsoft.com/office/drawing/2014/main" id="{850EE7EC-D880-400B-91EE-1C3F1DC2E25B}"/>
              </a:ext>
            </a:extLst>
          </p:cNvPr>
          <p:cNvSpPr>
            <a:spLocks noGrp="1"/>
          </p:cNvSpPr>
          <p:nvPr>
            <p:ph sz="half" idx="2"/>
          </p:nvPr>
        </p:nvSpPr>
        <p:spPr>
          <a:xfrm>
            <a:off x="7337726" y="1527858"/>
            <a:ext cx="3886200" cy="4868211"/>
          </a:xfrm>
        </p:spPr>
        <p:txBody>
          <a:bodyPr>
            <a:normAutofit lnSpcReduction="10000"/>
          </a:bodyPr>
          <a:lstStyle/>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endParaRPr lang="en-US" sz="1900" b="1" dirty="0"/>
          </a:p>
          <a:p>
            <a:pPr marL="0" indent="0">
              <a:buNone/>
            </a:pPr>
            <a:r>
              <a:rPr lang="en-US" sz="1800" b="1" dirty="0"/>
              <a:t>Crystal R. Callaway, M.ED. </a:t>
            </a:r>
            <a:r>
              <a:rPr lang="en-US" sz="1800" dirty="0"/>
              <a:t>– Education Program Specialist Special Education Support </a:t>
            </a:r>
          </a:p>
          <a:p>
            <a:pPr marL="0" indent="0">
              <a:buNone/>
            </a:pPr>
            <a:r>
              <a:rPr lang="en-US" sz="1800" dirty="0">
                <a:solidFill>
                  <a:schemeClr val="tx2"/>
                </a:solidFill>
                <a:hlinkClick r:id="rId4"/>
              </a:rPr>
              <a:t>ccallaway@doe.k12.ga.us</a:t>
            </a:r>
            <a:endParaRPr lang="en-US" sz="1800" dirty="0">
              <a:solidFill>
                <a:schemeClr val="tx2"/>
              </a:solidFill>
            </a:endParaRPr>
          </a:p>
          <a:p>
            <a:pPr marL="457200" lvl="1" indent="0">
              <a:spcAft>
                <a:spcPts val="1000"/>
              </a:spcAft>
              <a:buNone/>
            </a:pPr>
            <a:r>
              <a:rPr lang="en-US" dirty="0"/>
              <a:t>(404) 764-7321</a:t>
            </a:r>
          </a:p>
        </p:txBody>
      </p:sp>
      <p:pic>
        <p:nvPicPr>
          <p:cNvPr id="7" name="Picture 6">
            <a:extLst>
              <a:ext uri="{FF2B5EF4-FFF2-40B4-BE49-F238E27FC236}">
                <a16:creationId xmlns:a16="http://schemas.microsoft.com/office/drawing/2014/main" id="{BE5F338C-AB84-4E8D-A11D-775914B92305}"/>
              </a:ext>
            </a:extLst>
          </p:cNvPr>
          <p:cNvPicPr>
            <a:picLocks noChangeAspect="1"/>
          </p:cNvPicPr>
          <p:nvPr/>
        </p:nvPicPr>
        <p:blipFill>
          <a:blip r:embed="rId5"/>
          <a:stretch>
            <a:fillRect/>
          </a:stretch>
        </p:blipFill>
        <p:spPr>
          <a:xfrm>
            <a:off x="3680750" y="1072124"/>
            <a:ext cx="5197032" cy="3719795"/>
          </a:xfrm>
          <a:prstGeom prst="rect">
            <a:avLst/>
          </a:prstGeom>
          <a:ln w="28575">
            <a:solidFill>
              <a:srgbClr val="0070C0"/>
            </a:solidFill>
          </a:ln>
        </p:spPr>
      </p:pic>
    </p:spTree>
    <p:extLst>
      <p:ext uri="{BB962C8B-B14F-4D97-AF65-F5344CB8AC3E}">
        <p14:creationId xmlns:p14="http://schemas.microsoft.com/office/powerpoint/2010/main" val="1684692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158F-E883-44FF-85C9-4E879CA97DD8}"/>
              </a:ext>
            </a:extLst>
          </p:cNvPr>
          <p:cNvSpPr>
            <a:spLocks noGrp="1"/>
          </p:cNvSpPr>
          <p:nvPr>
            <p:ph type="title"/>
          </p:nvPr>
        </p:nvSpPr>
        <p:spPr>
          <a:xfrm>
            <a:off x="1193800" y="0"/>
            <a:ext cx="10515600" cy="1057271"/>
          </a:xfrm>
        </p:spPr>
        <p:txBody>
          <a:bodyPr/>
          <a:lstStyle/>
          <a:p>
            <a:r>
              <a:rPr lang="en-US" sz="3600" dirty="0"/>
              <a:t>1% Cap Waiver and Georgia</a:t>
            </a:r>
          </a:p>
        </p:txBody>
      </p:sp>
      <p:sp>
        <p:nvSpPr>
          <p:cNvPr id="3" name="Content Placeholder 2">
            <a:extLst>
              <a:ext uri="{FF2B5EF4-FFF2-40B4-BE49-F238E27FC236}">
                <a16:creationId xmlns:a16="http://schemas.microsoft.com/office/drawing/2014/main" id="{4D883C5C-BA21-481F-8523-836E2CFF3B41}"/>
              </a:ext>
            </a:extLst>
          </p:cNvPr>
          <p:cNvSpPr>
            <a:spLocks noGrp="1"/>
          </p:cNvSpPr>
          <p:nvPr>
            <p:ph idx="1"/>
          </p:nvPr>
        </p:nvSpPr>
        <p:spPr>
          <a:xfrm>
            <a:off x="1193800" y="1462771"/>
            <a:ext cx="10515600" cy="4197635"/>
          </a:xfrm>
        </p:spPr>
        <p:txBody>
          <a:bodyPr/>
          <a:lstStyle/>
          <a:p>
            <a:r>
              <a:rPr lang="en-US" sz="2800" dirty="0"/>
              <a:t>The Federal Government is looking for a steady decrease in the percentage of students participating in the alternate assessment</a:t>
            </a:r>
          </a:p>
          <a:p>
            <a:pPr lvl="1"/>
            <a:r>
              <a:rPr lang="en-US" sz="2800" dirty="0"/>
              <a:t>Evident the percentage</a:t>
            </a:r>
          </a:p>
          <a:p>
            <a:pPr lvl="1"/>
            <a:r>
              <a:rPr lang="en-US" sz="2800" dirty="0"/>
              <a:t>Evident in work included in the State Plan</a:t>
            </a:r>
          </a:p>
          <a:p>
            <a:pPr marL="342900" lvl="1" indent="0">
              <a:buNone/>
            </a:pPr>
            <a:endParaRPr lang="en-US" sz="2800" dirty="0"/>
          </a:p>
          <a:p>
            <a:r>
              <a:rPr lang="en-US" sz="2800" dirty="0"/>
              <a:t>Georgia has applied for and received a Waiver to the 1% Cap for the past 4 years</a:t>
            </a:r>
          </a:p>
          <a:p>
            <a:pPr marL="0" indent="0">
              <a:buNone/>
            </a:pPr>
            <a:endParaRPr lang="en-US" sz="2800" dirty="0"/>
          </a:p>
          <a:p>
            <a:r>
              <a:rPr lang="en-US" sz="2800" dirty="0"/>
              <a:t>Waivers are posted on the Accountability Webpage</a:t>
            </a:r>
          </a:p>
        </p:txBody>
      </p:sp>
    </p:spTree>
    <p:extLst>
      <p:ext uri="{BB962C8B-B14F-4D97-AF65-F5344CB8AC3E}">
        <p14:creationId xmlns:p14="http://schemas.microsoft.com/office/powerpoint/2010/main" val="339499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8C24-8FC9-400A-A824-1A0F2867A667}"/>
              </a:ext>
            </a:extLst>
          </p:cNvPr>
          <p:cNvSpPr>
            <a:spLocks noGrp="1"/>
          </p:cNvSpPr>
          <p:nvPr>
            <p:ph type="title"/>
          </p:nvPr>
        </p:nvSpPr>
        <p:spPr>
          <a:xfrm>
            <a:off x="1193800" y="0"/>
            <a:ext cx="10515600" cy="1013728"/>
          </a:xfrm>
        </p:spPr>
        <p:txBody>
          <a:bodyPr/>
          <a:lstStyle/>
          <a:p>
            <a:r>
              <a:rPr lang="en-US" sz="3600" dirty="0"/>
              <a:t>1% Cap Calculation for Georgia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8FAED5-D682-410E-94A9-3A35DBDDFBC9}"/>
                  </a:ext>
                </a:extLst>
              </p:cNvPr>
              <p:cNvSpPr>
                <a:spLocks noGrp="1"/>
              </p:cNvSpPr>
              <p:nvPr>
                <p:ph idx="1"/>
              </p:nvPr>
            </p:nvSpPr>
            <p:spPr>
              <a:xfrm>
                <a:off x="1193800" y="1330182"/>
                <a:ext cx="10515600" cy="4197635"/>
              </a:xfrm>
            </p:spPr>
            <p:txBody>
              <a:bodyPr>
                <a:normAutofit/>
              </a:bodyPr>
              <a:lstStyle/>
              <a:p>
                <a:r>
                  <a:rPr lang="en-US" sz="2400" dirty="0"/>
                  <a:t>GAA 1% calculation for all students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100∗(</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𝐺𝐴𝐴</m:t>
                          </m:r>
                          <m:r>
                            <a:rPr lang="en-US" sz="2400" b="0" i="1" smtClean="0">
                              <a:latin typeface="Cambria Math" panose="02040503050406030204" pitchFamily="18" charset="0"/>
                            </a:rPr>
                            <m:t> </m:t>
                          </m:r>
                          <m:r>
                            <a:rPr lang="en-US" sz="2400" b="0" i="1" smtClean="0">
                              <a:latin typeface="Cambria Math" panose="02040503050406030204" pitchFamily="18" charset="0"/>
                            </a:rPr>
                            <m:t>𝐴𝑠𝑠𝑒𝑠𝑠𝑚𝑒𝑛𝑡</m:t>
                          </m:r>
                          <m:r>
                            <a:rPr lang="en-US" sz="2400" b="0" i="1" smtClean="0">
                              <a:latin typeface="Cambria Math" panose="02040503050406030204" pitchFamily="18" charset="0"/>
                            </a:rPr>
                            <m:t> </m:t>
                          </m:r>
                          <m:r>
                            <a:rPr lang="en-US" sz="2400" b="0" i="1" smtClean="0">
                              <a:latin typeface="Cambria Math" panose="02040503050406030204" pitchFamily="18" charset="0"/>
                            </a:rPr>
                            <m:t>𝑅𝑒𝑐𝑜𝑟𝑑𝑠</m:t>
                          </m:r>
                        </m:num>
                        <m:den>
                          <m:r>
                            <a:rPr lang="en-US" sz="2400" b="0" i="1" smtClean="0">
                              <a:latin typeface="Cambria Math" panose="02040503050406030204" pitchFamily="18" charset="0"/>
                            </a:rPr>
                            <m:t>𝐺𝐴𝐴</m:t>
                          </m:r>
                          <m:r>
                            <a:rPr lang="en-US" sz="2400" b="0" i="1" smtClean="0">
                              <a:latin typeface="Cambria Math" panose="02040503050406030204" pitchFamily="18" charset="0"/>
                            </a:rPr>
                            <m:t> </m:t>
                          </m:r>
                          <m:r>
                            <a:rPr lang="en-US" sz="2400" b="0" i="1" smtClean="0">
                              <a:latin typeface="Cambria Math" panose="02040503050406030204" pitchFamily="18" charset="0"/>
                            </a:rPr>
                            <m:t>𝐴𝑠𝑠𝑒𝑠𝑠𝑚𝑒𝑛𝑡</m:t>
                          </m:r>
                          <m:r>
                            <a:rPr lang="en-US" sz="2400" b="0" i="1" smtClean="0">
                              <a:latin typeface="Cambria Math" panose="02040503050406030204" pitchFamily="18" charset="0"/>
                            </a:rPr>
                            <m:t> </m:t>
                          </m:r>
                          <m:r>
                            <a:rPr lang="en-US" sz="2400" b="0" i="1" smtClean="0">
                              <a:latin typeface="Cambria Math" panose="02040503050406030204" pitchFamily="18" charset="0"/>
                            </a:rPr>
                            <m:t>𝑅𝑒𝑐𝑜𝑟𝑑𝑠</m:t>
                          </m:r>
                          <m:r>
                            <a:rPr lang="en-US" sz="2400" b="0" i="1" smtClean="0">
                              <a:latin typeface="Cambria Math" panose="02040503050406030204" pitchFamily="18" charset="0"/>
                            </a:rPr>
                            <m:t>+</m:t>
                          </m:r>
                          <m:r>
                            <a:rPr lang="en-US" sz="2400" b="0" i="1" smtClean="0">
                              <a:latin typeface="Cambria Math" panose="02040503050406030204" pitchFamily="18" charset="0"/>
                            </a:rPr>
                            <m:t>𝐸𝑂𝐺</m:t>
                          </m:r>
                          <m:r>
                            <a:rPr lang="en-US" sz="2400" b="0" i="1" smtClean="0">
                              <a:latin typeface="Cambria Math" panose="02040503050406030204" pitchFamily="18" charset="0"/>
                            </a:rPr>
                            <m:t> &amp; </m:t>
                          </m:r>
                          <m:r>
                            <a:rPr lang="en-US" sz="2400" b="0" i="1" smtClean="0">
                              <a:latin typeface="Cambria Math" panose="02040503050406030204" pitchFamily="18" charset="0"/>
                            </a:rPr>
                            <m:t>𝐸𝑂𝐶</m:t>
                          </m:r>
                          <m:r>
                            <a:rPr lang="en-US" sz="2400" b="0" i="1" smtClean="0">
                              <a:latin typeface="Cambria Math" panose="02040503050406030204" pitchFamily="18" charset="0"/>
                            </a:rPr>
                            <m:t> </m:t>
                          </m:r>
                          <m:r>
                            <a:rPr lang="en-US" sz="2400" b="0" i="1" smtClean="0">
                              <a:latin typeface="Cambria Math" panose="02040503050406030204" pitchFamily="18" charset="0"/>
                            </a:rPr>
                            <m:t>𝐴𝑠𝑠𝑒𝑠𝑠𝑚𝑒𝑛𝑡</m:t>
                          </m:r>
                          <m:r>
                            <a:rPr lang="en-US" sz="2400" b="0" i="1" smtClean="0">
                              <a:latin typeface="Cambria Math" panose="02040503050406030204" pitchFamily="18" charset="0"/>
                            </a:rPr>
                            <m:t> </m:t>
                          </m:r>
                          <m:r>
                            <a:rPr lang="en-US" sz="2400" b="0" i="1" smtClean="0">
                              <a:latin typeface="Cambria Math" panose="02040503050406030204" pitchFamily="18" charset="0"/>
                            </a:rPr>
                            <m:t>𝑅𝑒𝑐𝑜𝑟𝑑𝑠</m:t>
                          </m:r>
                        </m:den>
                      </m:f>
                    </m:oMath>
                  </m:oMathPara>
                </a14:m>
                <a:endParaRPr lang="en-US" sz="2400" dirty="0"/>
              </a:p>
              <a:p>
                <a:r>
                  <a:rPr lang="en-US" sz="2400" dirty="0"/>
                  <a:t>Round to 1 Decimal Place</a:t>
                </a:r>
              </a:p>
              <a:p>
                <a:r>
                  <a:rPr lang="en-US" sz="2400" dirty="0"/>
                  <a:t>Same calculation is used for both State and LEA rates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38FAED5-D682-410E-94A9-3A35DBDDFBC9}"/>
                  </a:ext>
                </a:extLst>
              </p:cNvPr>
              <p:cNvSpPr>
                <a:spLocks noGrp="1" noRot="1" noChangeAspect="1" noMove="1" noResize="1" noEditPoints="1" noAdjustHandles="1" noChangeArrowheads="1" noChangeShapeType="1" noTextEdit="1"/>
              </p:cNvSpPr>
              <p:nvPr>
                <p:ph idx="1"/>
              </p:nvPr>
            </p:nvSpPr>
            <p:spPr>
              <a:xfrm>
                <a:off x="1193800" y="1330182"/>
                <a:ext cx="10515600" cy="4197635"/>
              </a:xfrm>
              <a:blipFill>
                <a:blip r:embed="rId3"/>
                <a:stretch>
                  <a:fillRect l="-812" t="-1016"/>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7A8E5529-308A-4B88-8C3C-6167B6BD193C}"/>
              </a:ext>
            </a:extLst>
          </p:cNvPr>
          <p:cNvGraphicFramePr>
            <a:graphicFrameLocks noGrp="1"/>
          </p:cNvGraphicFramePr>
          <p:nvPr>
            <p:extLst>
              <p:ext uri="{D42A27DB-BD31-4B8C-83A1-F6EECF244321}">
                <p14:modId xmlns:p14="http://schemas.microsoft.com/office/powerpoint/2010/main" val="317016881"/>
              </p:ext>
            </p:extLst>
          </p:nvPr>
        </p:nvGraphicFramePr>
        <p:xfrm>
          <a:off x="1877802" y="3732444"/>
          <a:ext cx="8128003" cy="1981200"/>
        </p:xfrm>
        <a:graphic>
          <a:graphicData uri="http://schemas.openxmlformats.org/drawingml/2006/table">
            <a:tbl>
              <a:tblPr firstRow="1" bandRow="1">
                <a:tableStyleId>{5C22544A-7EE6-4342-B048-85BDC9FD1C3A}</a:tableStyleId>
              </a:tblPr>
              <a:tblGrid>
                <a:gridCol w="2531611">
                  <a:extLst>
                    <a:ext uri="{9D8B030D-6E8A-4147-A177-3AD203B41FA5}">
                      <a16:colId xmlns:a16="http://schemas.microsoft.com/office/drawing/2014/main" val="4258891515"/>
                    </a:ext>
                  </a:extLst>
                </a:gridCol>
                <a:gridCol w="1399098">
                  <a:extLst>
                    <a:ext uri="{9D8B030D-6E8A-4147-A177-3AD203B41FA5}">
                      <a16:colId xmlns:a16="http://schemas.microsoft.com/office/drawing/2014/main" val="246531010"/>
                    </a:ext>
                  </a:extLst>
                </a:gridCol>
                <a:gridCol w="1399098">
                  <a:extLst>
                    <a:ext uri="{9D8B030D-6E8A-4147-A177-3AD203B41FA5}">
                      <a16:colId xmlns:a16="http://schemas.microsoft.com/office/drawing/2014/main" val="3215519032"/>
                    </a:ext>
                  </a:extLst>
                </a:gridCol>
                <a:gridCol w="1399098">
                  <a:extLst>
                    <a:ext uri="{9D8B030D-6E8A-4147-A177-3AD203B41FA5}">
                      <a16:colId xmlns:a16="http://schemas.microsoft.com/office/drawing/2014/main" val="1797594767"/>
                    </a:ext>
                  </a:extLst>
                </a:gridCol>
                <a:gridCol w="1399098">
                  <a:extLst>
                    <a:ext uri="{9D8B030D-6E8A-4147-A177-3AD203B41FA5}">
                      <a16:colId xmlns:a16="http://schemas.microsoft.com/office/drawing/2014/main" val="94134174"/>
                    </a:ext>
                  </a:extLst>
                </a:gridCol>
              </a:tblGrid>
              <a:tr h="370840">
                <a:tc>
                  <a:txBody>
                    <a:bodyPr/>
                    <a:lstStyle/>
                    <a:p>
                      <a:pPr algn="ctr"/>
                      <a:r>
                        <a:rPr lang="en-US" sz="2000" dirty="0"/>
                        <a:t>School Year</a:t>
                      </a:r>
                    </a:p>
                  </a:txBody>
                  <a:tcPr anchor="ctr"/>
                </a:tc>
                <a:tc>
                  <a:txBody>
                    <a:bodyPr/>
                    <a:lstStyle/>
                    <a:p>
                      <a:pPr algn="ctr"/>
                      <a:r>
                        <a:rPr lang="en-US" sz="2000" dirty="0"/>
                        <a:t>2016</a:t>
                      </a:r>
                    </a:p>
                  </a:txBody>
                  <a:tcPr anchor="ctr"/>
                </a:tc>
                <a:tc>
                  <a:txBody>
                    <a:bodyPr/>
                    <a:lstStyle/>
                    <a:p>
                      <a:pPr algn="ctr"/>
                      <a:r>
                        <a:rPr lang="en-US" sz="2000" dirty="0"/>
                        <a:t>2017</a:t>
                      </a:r>
                    </a:p>
                  </a:txBody>
                  <a:tcPr anchor="ctr"/>
                </a:tc>
                <a:tc>
                  <a:txBody>
                    <a:bodyPr/>
                    <a:lstStyle/>
                    <a:p>
                      <a:pPr algn="ctr"/>
                      <a:r>
                        <a:rPr lang="en-US" sz="2000" dirty="0"/>
                        <a:t>2018</a:t>
                      </a:r>
                    </a:p>
                  </a:txBody>
                  <a:tcPr anchor="ctr"/>
                </a:tc>
                <a:tc>
                  <a:txBody>
                    <a:bodyPr/>
                    <a:lstStyle/>
                    <a:p>
                      <a:pPr algn="ctr"/>
                      <a:r>
                        <a:rPr lang="en-US" sz="2000" dirty="0"/>
                        <a:t>2019</a:t>
                      </a:r>
                    </a:p>
                  </a:txBody>
                  <a:tcPr anchor="ctr"/>
                </a:tc>
                <a:extLst>
                  <a:ext uri="{0D108BD9-81ED-4DB2-BD59-A6C34878D82A}">
                    <a16:rowId xmlns:a16="http://schemas.microsoft.com/office/drawing/2014/main" val="2557190822"/>
                  </a:ext>
                </a:extLst>
              </a:tr>
              <a:tr h="370840">
                <a:tc>
                  <a:txBody>
                    <a:bodyPr/>
                    <a:lstStyle/>
                    <a:p>
                      <a:r>
                        <a:rPr lang="en-US" sz="2000" dirty="0"/>
                        <a:t>English language arts</a:t>
                      </a:r>
                    </a:p>
                  </a:txBody>
                  <a:tcPr/>
                </a:tc>
                <a:tc>
                  <a:txBody>
                    <a:bodyPr/>
                    <a:lstStyle/>
                    <a:p>
                      <a:pPr algn="ctr"/>
                      <a:r>
                        <a:rPr lang="en-US" sz="2000" dirty="0"/>
                        <a:t>1.2</a:t>
                      </a:r>
                    </a:p>
                  </a:txBody>
                  <a:tcPr anchor="ctr"/>
                </a:tc>
                <a:tc>
                  <a:txBody>
                    <a:bodyPr/>
                    <a:lstStyle/>
                    <a:p>
                      <a:pPr algn="ctr"/>
                      <a:r>
                        <a:rPr lang="en-US" sz="2000" dirty="0"/>
                        <a:t>1.3</a:t>
                      </a:r>
                    </a:p>
                  </a:txBody>
                  <a:tcPr anchor="ctr"/>
                </a:tc>
                <a:tc>
                  <a:txBody>
                    <a:bodyPr/>
                    <a:lstStyle/>
                    <a:p>
                      <a:pPr algn="ctr"/>
                      <a:r>
                        <a:rPr lang="en-US" sz="2000" dirty="0"/>
                        <a:t>1.3</a:t>
                      </a:r>
                    </a:p>
                  </a:txBody>
                  <a:tcPr anchor="ctr"/>
                </a:tc>
                <a:tc>
                  <a:txBody>
                    <a:bodyPr/>
                    <a:lstStyle/>
                    <a:p>
                      <a:pPr algn="ctr"/>
                      <a:r>
                        <a:rPr lang="en-US" sz="2000" dirty="0"/>
                        <a:t>1.3</a:t>
                      </a:r>
                    </a:p>
                  </a:txBody>
                  <a:tcPr anchor="ctr"/>
                </a:tc>
                <a:extLst>
                  <a:ext uri="{0D108BD9-81ED-4DB2-BD59-A6C34878D82A}">
                    <a16:rowId xmlns:a16="http://schemas.microsoft.com/office/drawing/2014/main" val="3770869110"/>
                  </a:ext>
                </a:extLst>
              </a:tr>
              <a:tr h="370840">
                <a:tc>
                  <a:txBody>
                    <a:bodyPr/>
                    <a:lstStyle/>
                    <a:p>
                      <a:r>
                        <a:rPr lang="en-US" sz="2000" dirty="0"/>
                        <a:t>Mathematics</a:t>
                      </a:r>
                    </a:p>
                  </a:txBody>
                  <a:tcPr/>
                </a:tc>
                <a:tc>
                  <a:txBody>
                    <a:bodyPr/>
                    <a:lstStyle/>
                    <a:p>
                      <a:pPr algn="ctr"/>
                      <a:r>
                        <a:rPr lang="en-US" sz="2000" dirty="0"/>
                        <a:t>1.2</a:t>
                      </a:r>
                    </a:p>
                  </a:txBody>
                  <a:tcPr anchor="ctr"/>
                </a:tc>
                <a:tc>
                  <a:txBody>
                    <a:bodyPr/>
                    <a:lstStyle/>
                    <a:p>
                      <a:pPr algn="ctr"/>
                      <a:r>
                        <a:rPr lang="en-US" sz="2000" dirty="0"/>
                        <a:t>1.3</a:t>
                      </a:r>
                    </a:p>
                  </a:txBody>
                  <a:tcPr anchor="ctr"/>
                </a:tc>
                <a:tc>
                  <a:txBody>
                    <a:bodyPr/>
                    <a:lstStyle/>
                    <a:p>
                      <a:pPr algn="ctr"/>
                      <a:r>
                        <a:rPr lang="en-US" sz="2000" dirty="0"/>
                        <a:t>1.3</a:t>
                      </a:r>
                    </a:p>
                  </a:txBody>
                  <a:tcPr anchor="ctr"/>
                </a:tc>
                <a:tc>
                  <a:txBody>
                    <a:bodyPr/>
                    <a:lstStyle/>
                    <a:p>
                      <a:pPr algn="ctr"/>
                      <a:r>
                        <a:rPr lang="en-US" sz="2000" dirty="0"/>
                        <a:t>1.2</a:t>
                      </a:r>
                    </a:p>
                  </a:txBody>
                  <a:tcPr anchor="ctr"/>
                </a:tc>
                <a:extLst>
                  <a:ext uri="{0D108BD9-81ED-4DB2-BD59-A6C34878D82A}">
                    <a16:rowId xmlns:a16="http://schemas.microsoft.com/office/drawing/2014/main" val="3062749607"/>
                  </a:ext>
                </a:extLst>
              </a:tr>
              <a:tr h="370840">
                <a:tc>
                  <a:txBody>
                    <a:bodyPr/>
                    <a:lstStyle/>
                    <a:p>
                      <a:r>
                        <a:rPr lang="en-US" sz="2000" dirty="0"/>
                        <a:t>Science</a:t>
                      </a:r>
                    </a:p>
                  </a:txBody>
                  <a:tcPr/>
                </a:tc>
                <a:tc>
                  <a:txBody>
                    <a:bodyPr/>
                    <a:lstStyle/>
                    <a:p>
                      <a:pPr algn="ctr"/>
                      <a:r>
                        <a:rPr lang="en-US" sz="2000" dirty="0"/>
                        <a:t>1.2</a:t>
                      </a:r>
                    </a:p>
                  </a:txBody>
                  <a:tcPr anchor="ctr"/>
                </a:tc>
                <a:tc>
                  <a:txBody>
                    <a:bodyPr/>
                    <a:lstStyle/>
                    <a:p>
                      <a:pPr algn="ctr"/>
                      <a:r>
                        <a:rPr lang="en-US" sz="2000" dirty="0"/>
                        <a:t>1.4</a:t>
                      </a:r>
                    </a:p>
                  </a:txBody>
                  <a:tcPr anchor="ctr"/>
                </a:tc>
                <a:tc>
                  <a:txBody>
                    <a:bodyPr/>
                    <a:lstStyle/>
                    <a:p>
                      <a:pPr algn="ctr"/>
                      <a:r>
                        <a:rPr lang="en-US" sz="2000" dirty="0"/>
                        <a:t>1.2</a:t>
                      </a:r>
                    </a:p>
                  </a:txBody>
                  <a:tcPr anchor="ctr"/>
                </a:tc>
                <a:tc>
                  <a:txBody>
                    <a:bodyPr/>
                    <a:lstStyle/>
                    <a:p>
                      <a:pPr algn="ctr"/>
                      <a:r>
                        <a:rPr lang="en-US" sz="2000" dirty="0"/>
                        <a:t>1.3</a:t>
                      </a:r>
                    </a:p>
                  </a:txBody>
                  <a:tcPr anchor="ctr"/>
                </a:tc>
                <a:extLst>
                  <a:ext uri="{0D108BD9-81ED-4DB2-BD59-A6C34878D82A}">
                    <a16:rowId xmlns:a16="http://schemas.microsoft.com/office/drawing/2014/main" val="3986409932"/>
                  </a:ext>
                </a:extLst>
              </a:tr>
              <a:tr h="370840">
                <a:tc>
                  <a:txBody>
                    <a:bodyPr/>
                    <a:lstStyle/>
                    <a:p>
                      <a:r>
                        <a:rPr lang="en-US" sz="2000" dirty="0"/>
                        <a:t>Social Studies</a:t>
                      </a:r>
                    </a:p>
                  </a:txBody>
                  <a:tcPr/>
                </a:tc>
                <a:tc>
                  <a:txBody>
                    <a:bodyPr/>
                    <a:lstStyle/>
                    <a:p>
                      <a:pPr algn="ctr"/>
                      <a:r>
                        <a:rPr lang="en-US" sz="2000" dirty="0"/>
                        <a:t>1.2</a:t>
                      </a:r>
                    </a:p>
                  </a:txBody>
                  <a:tcPr anchor="ctr"/>
                </a:tc>
                <a:tc>
                  <a:txBody>
                    <a:bodyPr/>
                    <a:lstStyle/>
                    <a:p>
                      <a:pPr algn="ctr"/>
                      <a:r>
                        <a:rPr lang="en-US" sz="2000" dirty="0"/>
                        <a:t>1.3</a:t>
                      </a:r>
                    </a:p>
                  </a:txBody>
                  <a:tcPr anchor="ctr"/>
                </a:tc>
                <a:tc>
                  <a:txBody>
                    <a:bodyPr/>
                    <a:lstStyle/>
                    <a:p>
                      <a:pPr algn="ctr"/>
                      <a:r>
                        <a:rPr lang="en-US" sz="2000" dirty="0"/>
                        <a:t>1.3</a:t>
                      </a:r>
                    </a:p>
                  </a:txBody>
                  <a:tcPr anchor="ctr"/>
                </a:tc>
                <a:tc>
                  <a:txBody>
                    <a:bodyPr/>
                    <a:lstStyle/>
                    <a:p>
                      <a:pPr algn="ctr"/>
                      <a:r>
                        <a:rPr lang="en-US" sz="2000" dirty="0"/>
                        <a:t>1.4</a:t>
                      </a:r>
                    </a:p>
                  </a:txBody>
                  <a:tcPr anchor="ctr"/>
                </a:tc>
                <a:extLst>
                  <a:ext uri="{0D108BD9-81ED-4DB2-BD59-A6C34878D82A}">
                    <a16:rowId xmlns:a16="http://schemas.microsoft.com/office/drawing/2014/main" val="2912785067"/>
                  </a:ext>
                </a:extLst>
              </a:tr>
            </a:tbl>
          </a:graphicData>
        </a:graphic>
      </p:graphicFrame>
    </p:spTree>
    <p:extLst>
      <p:ext uri="{BB962C8B-B14F-4D97-AF65-F5344CB8AC3E}">
        <p14:creationId xmlns:p14="http://schemas.microsoft.com/office/powerpoint/2010/main" val="312717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A9E1-7BAF-4FC0-8BF5-FE1808A01498}"/>
              </a:ext>
            </a:extLst>
          </p:cNvPr>
          <p:cNvSpPr>
            <a:spLocks noGrp="1"/>
          </p:cNvSpPr>
          <p:nvPr>
            <p:ph type="title"/>
          </p:nvPr>
        </p:nvSpPr>
        <p:spPr>
          <a:xfrm>
            <a:off x="1193800" y="133481"/>
            <a:ext cx="10515600" cy="1012567"/>
          </a:xfrm>
        </p:spPr>
        <p:txBody>
          <a:bodyPr/>
          <a:lstStyle/>
          <a:p>
            <a:r>
              <a:rPr lang="en-US" sz="3600" dirty="0"/>
              <a:t>1% Cap Calculation Detailed</a:t>
            </a:r>
          </a:p>
        </p:txBody>
      </p:sp>
      <p:sp>
        <p:nvSpPr>
          <p:cNvPr id="3" name="Content Placeholder 2">
            <a:extLst>
              <a:ext uri="{FF2B5EF4-FFF2-40B4-BE49-F238E27FC236}">
                <a16:creationId xmlns:a16="http://schemas.microsoft.com/office/drawing/2014/main" id="{A6F5FFFE-BABC-49EC-85EC-DD1114B1A5F9}"/>
              </a:ext>
            </a:extLst>
          </p:cNvPr>
          <p:cNvSpPr>
            <a:spLocks noGrp="1"/>
          </p:cNvSpPr>
          <p:nvPr>
            <p:ph idx="1"/>
          </p:nvPr>
        </p:nvSpPr>
        <p:spPr/>
        <p:txBody>
          <a:bodyPr numCol="2">
            <a:normAutofit fontScale="92500"/>
          </a:bodyPr>
          <a:lstStyle/>
          <a:p>
            <a:r>
              <a:rPr lang="en-US" sz="3200" dirty="0"/>
              <a:t>ELA</a:t>
            </a:r>
          </a:p>
          <a:p>
            <a:pPr lvl="1"/>
            <a:r>
              <a:rPr lang="en-US" sz="2800" dirty="0"/>
              <a:t>Grades 3-8 EOG Test Scores</a:t>
            </a:r>
          </a:p>
          <a:p>
            <a:pPr lvl="1"/>
            <a:r>
              <a:rPr lang="en-US" sz="2800" dirty="0"/>
              <a:t>American Lit EOC Test Scores</a:t>
            </a:r>
          </a:p>
          <a:p>
            <a:pPr lvl="1"/>
            <a:r>
              <a:rPr lang="en-US" sz="2800" dirty="0"/>
              <a:t>ELA GAA Test Scores</a:t>
            </a:r>
          </a:p>
          <a:p>
            <a:r>
              <a:rPr lang="en-US" sz="3200" dirty="0"/>
              <a:t>Mathematics</a:t>
            </a:r>
          </a:p>
          <a:p>
            <a:pPr lvl="1"/>
            <a:r>
              <a:rPr lang="en-US" sz="2800" dirty="0"/>
              <a:t>Grades 3-8 EOG Test Scores</a:t>
            </a:r>
          </a:p>
          <a:p>
            <a:pPr lvl="1"/>
            <a:r>
              <a:rPr lang="en-US" sz="2800" dirty="0"/>
              <a:t>Geometry EOC Test Scores</a:t>
            </a:r>
          </a:p>
          <a:p>
            <a:pPr lvl="1"/>
            <a:r>
              <a:rPr lang="en-US" sz="2800" dirty="0"/>
              <a:t>Mathematics GAA Test Scores</a:t>
            </a:r>
          </a:p>
          <a:p>
            <a:r>
              <a:rPr lang="en-US" sz="3200" dirty="0"/>
              <a:t>Science</a:t>
            </a:r>
          </a:p>
          <a:p>
            <a:pPr lvl="1"/>
            <a:r>
              <a:rPr lang="en-US" sz="2800" dirty="0"/>
              <a:t>Grades 5 &amp; 8 EOG Test Scores</a:t>
            </a:r>
          </a:p>
          <a:p>
            <a:pPr lvl="1"/>
            <a:r>
              <a:rPr lang="en-US" sz="2800" dirty="0"/>
              <a:t>Biology EOC Test Scores</a:t>
            </a:r>
          </a:p>
          <a:p>
            <a:pPr lvl="1"/>
            <a:r>
              <a:rPr lang="en-US" sz="2800" dirty="0"/>
              <a:t>Science GAA  Test Scores</a:t>
            </a:r>
          </a:p>
          <a:p>
            <a:r>
              <a:rPr lang="en-US" sz="3200" dirty="0"/>
              <a:t>Social Studies </a:t>
            </a:r>
          </a:p>
          <a:p>
            <a:pPr lvl="1"/>
            <a:r>
              <a:rPr lang="en-US" sz="2800" dirty="0"/>
              <a:t>Grades 5 &amp; 8 EOG Test Scores</a:t>
            </a:r>
          </a:p>
          <a:p>
            <a:pPr lvl="1"/>
            <a:r>
              <a:rPr lang="en-US" sz="2800" dirty="0"/>
              <a:t>Economics EOC Test Scores</a:t>
            </a:r>
          </a:p>
          <a:p>
            <a:pPr lvl="1"/>
            <a:r>
              <a:rPr lang="en-US" sz="2800" dirty="0"/>
              <a:t>Social Studies GAA Test Scores</a:t>
            </a:r>
          </a:p>
        </p:txBody>
      </p:sp>
    </p:spTree>
    <p:extLst>
      <p:ext uri="{BB962C8B-B14F-4D97-AF65-F5344CB8AC3E}">
        <p14:creationId xmlns:p14="http://schemas.microsoft.com/office/powerpoint/2010/main" val="192527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8A78-26B1-497F-9DBC-E33C4C9A2E59}"/>
              </a:ext>
            </a:extLst>
          </p:cNvPr>
          <p:cNvSpPr>
            <a:spLocks noGrp="1"/>
          </p:cNvSpPr>
          <p:nvPr>
            <p:ph type="title"/>
          </p:nvPr>
        </p:nvSpPr>
        <p:spPr>
          <a:xfrm>
            <a:off x="1193800" y="103873"/>
            <a:ext cx="10515600" cy="1086300"/>
          </a:xfrm>
        </p:spPr>
        <p:txBody>
          <a:bodyPr/>
          <a:lstStyle/>
          <a:p>
            <a:r>
              <a:rPr lang="en-US" sz="3600" dirty="0"/>
              <a:t>Georgia LEA Justifications</a:t>
            </a:r>
          </a:p>
        </p:txBody>
      </p:sp>
      <p:sp>
        <p:nvSpPr>
          <p:cNvPr id="3" name="Content Placeholder 2">
            <a:extLst>
              <a:ext uri="{FF2B5EF4-FFF2-40B4-BE49-F238E27FC236}">
                <a16:creationId xmlns:a16="http://schemas.microsoft.com/office/drawing/2014/main" id="{FEBC86CC-2EEB-4DC9-B9B1-97518D3D3A9B}"/>
              </a:ext>
            </a:extLst>
          </p:cNvPr>
          <p:cNvSpPr>
            <a:spLocks noGrp="1"/>
          </p:cNvSpPr>
          <p:nvPr>
            <p:ph idx="1"/>
          </p:nvPr>
        </p:nvSpPr>
        <p:spPr>
          <a:xfrm>
            <a:off x="1193800" y="1567544"/>
            <a:ext cx="10515600" cy="4455720"/>
          </a:xfrm>
        </p:spPr>
        <p:txBody>
          <a:bodyPr>
            <a:normAutofit fontScale="92500" lnSpcReduction="10000"/>
          </a:bodyPr>
          <a:lstStyle/>
          <a:p>
            <a:r>
              <a:rPr lang="en-US" sz="2800" dirty="0"/>
              <a:t>70% of Georgia’s LEAs’ exceed the GAA 1% Cap</a:t>
            </a:r>
          </a:p>
          <a:p>
            <a:r>
              <a:rPr lang="en-US" sz="2800" dirty="0"/>
              <a:t>All LEAs that exceed the cap have submitted through the GAA 1% Application in the portal justifications for public release</a:t>
            </a:r>
          </a:p>
          <a:p>
            <a:pPr marL="0" indent="0">
              <a:buNone/>
            </a:pPr>
            <a:r>
              <a:rPr lang="en-US" sz="2800" dirty="0"/>
              <a:t> </a:t>
            </a:r>
          </a:p>
          <a:p>
            <a:r>
              <a:rPr lang="en-US" sz="2800" dirty="0"/>
              <a:t>Not asking for permission to exceed the 1% Cap</a:t>
            </a:r>
          </a:p>
          <a:p>
            <a:r>
              <a:rPr lang="en-US" sz="2800" dirty="0"/>
              <a:t>Not asking for approval for the reason the 1% Cap was exceeded</a:t>
            </a:r>
          </a:p>
          <a:p>
            <a:pPr marL="0" indent="0">
              <a:buNone/>
            </a:pPr>
            <a:endParaRPr lang="en-US" sz="2800" dirty="0"/>
          </a:p>
          <a:p>
            <a:r>
              <a:rPr lang="en-US" sz="2800" dirty="0"/>
              <a:t>Justifications explain to the public why the 1% Cap was exceeded</a:t>
            </a:r>
          </a:p>
          <a:p>
            <a:r>
              <a:rPr lang="en-US" sz="2800" dirty="0"/>
              <a:t>Districts that violated the guidelines have been contacted for required submission of revised comments</a:t>
            </a:r>
          </a:p>
          <a:p>
            <a:endParaRPr lang="en-US" dirty="0"/>
          </a:p>
          <a:p>
            <a:endParaRPr lang="en-US" dirty="0"/>
          </a:p>
          <a:p>
            <a:endParaRPr lang="en-US" dirty="0"/>
          </a:p>
        </p:txBody>
      </p:sp>
    </p:spTree>
    <p:extLst>
      <p:ext uri="{BB962C8B-B14F-4D97-AF65-F5344CB8AC3E}">
        <p14:creationId xmlns:p14="http://schemas.microsoft.com/office/powerpoint/2010/main" val="387426697"/>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3AC6A-D8F2-4F98-AA94-6ABB88F42C69}"/>
</file>

<file path=customXml/itemProps2.xml><?xml version="1.0" encoding="utf-8"?>
<ds:datastoreItem xmlns:ds="http://schemas.openxmlformats.org/officeDocument/2006/customXml" ds:itemID="{B3395673-711B-485A-ACB9-58B5BCB2C5BE}"/>
</file>

<file path=customXml/itemProps3.xml><?xml version="1.0" encoding="utf-8"?>
<ds:datastoreItem xmlns:ds="http://schemas.openxmlformats.org/officeDocument/2006/customXml" ds:itemID="{A2A28EC2-379C-431C-90C5-2900EA120780}"/>
</file>

<file path=docProps/app.xml><?xml version="1.0" encoding="utf-8"?>
<Properties xmlns="http://schemas.openxmlformats.org/officeDocument/2006/extended-properties" xmlns:vt="http://schemas.openxmlformats.org/officeDocument/2006/docPropsVTypes">
  <TotalTime>1155</TotalTime>
  <Words>2896</Words>
  <Application>Microsoft Macintosh PowerPoint</Application>
  <PresentationFormat>Widescreen</PresentationFormat>
  <Paragraphs>534</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Black</vt:lpstr>
      <vt:lpstr>Arial Rounded MT Bold</vt:lpstr>
      <vt:lpstr>Calibri</vt:lpstr>
      <vt:lpstr>Cambria Math</vt:lpstr>
      <vt:lpstr>Wingdings</vt:lpstr>
      <vt:lpstr>4_Office Theme</vt:lpstr>
      <vt:lpstr> </vt:lpstr>
      <vt:lpstr>Georgia’s Systems of Continuous Improvement </vt:lpstr>
      <vt:lpstr>Purpose </vt:lpstr>
      <vt:lpstr>1% Cap on AA-AAAS Participation</vt:lpstr>
      <vt:lpstr>1% Cap as outlined in ESSA</vt:lpstr>
      <vt:lpstr>1% Cap Waiver and Georgia</vt:lpstr>
      <vt:lpstr>1% Cap Calculation for Georgia</vt:lpstr>
      <vt:lpstr>1% Cap Calculation Detailed</vt:lpstr>
      <vt:lpstr>Georgia LEA Justifications</vt:lpstr>
      <vt:lpstr>Public Posting of Justifications</vt:lpstr>
      <vt:lpstr>Disproportionality</vt:lpstr>
      <vt:lpstr>Disproportionality</vt:lpstr>
      <vt:lpstr>Disproportionality Calculation</vt:lpstr>
      <vt:lpstr>What do I need to focus on?</vt:lpstr>
      <vt:lpstr>Tiered Support</vt:lpstr>
      <vt:lpstr>Tiered Support for GAA 2.0 Participation</vt:lpstr>
      <vt:lpstr>Leading with Instruction</vt:lpstr>
      <vt:lpstr>Student Record Reports </vt:lpstr>
      <vt:lpstr>View and Analyze GAA Data</vt:lpstr>
      <vt:lpstr>Special Education Reports - SE066</vt:lpstr>
      <vt:lpstr>Using the Report </vt:lpstr>
      <vt:lpstr>PowerPoint Presentation</vt:lpstr>
      <vt:lpstr>Student Summary Information for SR084 </vt:lpstr>
      <vt:lpstr>Student Report - SR084</vt:lpstr>
      <vt:lpstr>Using the SR084</vt:lpstr>
      <vt:lpstr> Activity I  The Eligibility Criteria</vt:lpstr>
      <vt:lpstr>Review the Eligibility Criteria and decide if Candace and Mateo are eligible for the GAA 2.0 </vt:lpstr>
      <vt:lpstr>PowerPoint Presentation</vt:lpstr>
      <vt:lpstr>  Read and review your case study </vt:lpstr>
      <vt:lpstr>PowerPoint Presentation</vt:lpstr>
      <vt:lpstr>Does the student require intensive individualized instruction in a variety of instructional setting?  </vt:lpstr>
      <vt:lpstr>Does the student have a significant cognitive disability? </vt:lpstr>
      <vt:lpstr>Does the student require specialized supports to access and participate in the grade-level GSE that require modifications based on the student’s Present Levels of Academic Achievement and Functional Performance?</vt:lpstr>
      <vt:lpstr>Does the student require specialized supports to demonstrate age appropriate adaptive behavior? </vt:lpstr>
      <vt:lpstr>PowerPoint Presentation</vt:lpstr>
      <vt:lpstr> Candace is not eligible for the GAA 2.0</vt:lpstr>
      <vt:lpstr>PowerPoint Presentation</vt:lpstr>
      <vt:lpstr>Does the student require intensive individualized instruction in a variety of instructional setting?  </vt:lpstr>
      <vt:lpstr>Does the student have a significant cognitive disability? </vt:lpstr>
      <vt:lpstr>Does the student require specialized supports to access and participate in the grade-level GSE that require modifications based on the student’s Present Levels of Academic Achievement and Functional Performance?</vt:lpstr>
      <vt:lpstr>Does the student require specialized supports to demonstrate age appropriate adaptive behavior? </vt:lpstr>
      <vt:lpstr>PowerPoint Presentation</vt:lpstr>
      <vt:lpstr> </vt:lpstr>
      <vt:lpstr>Activity II   Questions for IEP teams</vt:lpstr>
      <vt:lpstr> Directions for the Activity    </vt:lpstr>
      <vt:lpstr>BLUE GROUP  </vt:lpstr>
      <vt:lpstr>GREEN GROUP</vt:lpstr>
      <vt:lpstr>RED GROUP</vt:lpstr>
      <vt:lpstr>YELLOW GROUP</vt:lpstr>
      <vt:lpstr> </vt:lpstr>
      <vt:lpstr>  </vt:lpstr>
      <vt:lpstr> Thank you for attending the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Crystal Callaway</dc:creator>
  <cp:lastModifiedBy>Zach Sanders</cp:lastModifiedBy>
  <cp:revision>203</cp:revision>
  <cp:lastPrinted>2020-03-05T12:26:15Z</cp:lastPrinted>
  <dcterms:created xsi:type="dcterms:W3CDTF">2020-01-01T00:46:16Z</dcterms:created>
  <dcterms:modified xsi:type="dcterms:W3CDTF">2020-03-10T12:26:47Z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